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0" r:id="rId3"/>
    <p:sldId id="283" r:id="rId4"/>
    <p:sldId id="291" r:id="rId5"/>
    <p:sldId id="294" r:id="rId6"/>
    <p:sldId id="259" r:id="rId7"/>
    <p:sldId id="284" r:id="rId8"/>
    <p:sldId id="305" r:id="rId9"/>
    <p:sldId id="306" r:id="rId10"/>
    <p:sldId id="308" r:id="rId11"/>
    <p:sldId id="309" r:id="rId12"/>
    <p:sldId id="302" r:id="rId13"/>
    <p:sldId id="303" r:id="rId14"/>
    <p:sldId id="304" r:id="rId15"/>
    <p:sldId id="310" r:id="rId16"/>
    <p:sldId id="311" r:id="rId17"/>
    <p:sldId id="267" r:id="rId18"/>
    <p:sldId id="314" r:id="rId19"/>
    <p:sldId id="270" r:id="rId20"/>
    <p:sldId id="295" r:id="rId21"/>
    <p:sldId id="313" r:id="rId22"/>
    <p:sldId id="3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D8"/>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46" autoAdjust="0"/>
  </p:normalViewPr>
  <p:slideViewPr>
    <p:cSldViewPr snapToGrid="0">
      <p:cViewPr varScale="1">
        <p:scale>
          <a:sx n="121" d="100"/>
          <a:sy n="121" d="100"/>
        </p:scale>
        <p:origin x="192"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EABB9-66B6-4D47-8EE6-DEB29539720D}" type="datetimeFigureOut">
              <a:rPr lang="en-US" smtClean="0"/>
              <a:t>4/26/2017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EC3ABB-0483-440E-B5D8-5104713039FA}" type="slidenum">
              <a:rPr lang="en-US" smtClean="0"/>
              <a:t>‹#›</a:t>
            </a:fld>
            <a:endParaRPr lang="en-US"/>
          </a:p>
        </p:txBody>
      </p:sp>
    </p:spTree>
    <p:extLst>
      <p:ext uri="{BB962C8B-B14F-4D97-AF65-F5344CB8AC3E}">
        <p14:creationId xmlns:p14="http://schemas.microsoft.com/office/powerpoint/2010/main" val="3868492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2</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11</a:t>
            </a:fld>
            <a:endParaRPr lang="en-US"/>
          </a:p>
        </p:txBody>
      </p:sp>
    </p:spTree>
    <p:extLst>
      <p:ext uri="{BB962C8B-B14F-4D97-AF65-F5344CB8AC3E}">
        <p14:creationId xmlns:p14="http://schemas.microsoft.com/office/powerpoint/2010/main" val="278013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original design</a:t>
            </a:r>
            <a:r>
              <a:rPr lang="en-US" baseline="0" dirty="0" smtClean="0"/>
              <a:t> drawings, targeted equivalent compression and tension stresses</a:t>
            </a:r>
          </a:p>
          <a:p>
            <a:r>
              <a:rPr lang="en-US" baseline="0" dirty="0" smtClean="0"/>
              <a:t>18 </a:t>
            </a:r>
            <a:r>
              <a:rPr lang="en-US" baseline="0" dirty="0" err="1" smtClean="0"/>
              <a:t>ft</a:t>
            </a:r>
            <a:r>
              <a:rPr lang="en-US" baseline="0" dirty="0" smtClean="0"/>
              <a:t> long, 22 in. deep, two ½ in. special or two 0.6 in. strands</a:t>
            </a:r>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12</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13</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month,</a:t>
            </a:r>
            <a:r>
              <a:rPr lang="en-US" baseline="0" dirty="0" smtClean="0"/>
              <a:t> 4 month, 6 month</a:t>
            </a:r>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14</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Load, deflection, and end slip,</a:t>
            </a:r>
            <a:r>
              <a:rPr lang="en-US" baseline="0" dirty="0" smtClean="0"/>
              <a:t> cantilever to test both ends, </a:t>
            </a:r>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15</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Corroded ends had larger</a:t>
            </a:r>
            <a:r>
              <a:rPr lang="en-US" baseline="0" dirty="0" smtClean="0"/>
              <a:t> experimental capacities, girder A design slightly higher strength due to less slip from smaller strands, only noticeable strength degradation over time for three girders</a:t>
            </a:r>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16</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20</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21</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Arial"/>
                <a:ea typeface="Times New Roman"/>
              </a:rPr>
              <a:t>(*Note: C3S and A2N decreased in loading after cracking and then slip occurred at that decreased load)</a:t>
            </a:r>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22</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3</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4</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flexure loading or </a:t>
            </a:r>
            <a:r>
              <a:rPr lang="en-US" smtClean="0"/>
              <a:t>bond tests</a:t>
            </a:r>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5</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6</a:t>
            </a:fld>
            <a:endParaRPr lang="en-US"/>
          </a:p>
        </p:txBody>
      </p:sp>
    </p:spTree>
    <p:extLst>
      <p:ext uri="{BB962C8B-B14F-4D97-AF65-F5344CB8AC3E}">
        <p14:creationId xmlns:p14="http://schemas.microsoft.com/office/powerpoint/2010/main" val="222582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7</a:t>
            </a:fld>
            <a:endParaRPr lang="en-US"/>
          </a:p>
        </p:txBody>
      </p:sp>
    </p:spTree>
    <p:extLst>
      <p:ext uri="{BB962C8B-B14F-4D97-AF65-F5344CB8AC3E}">
        <p14:creationId xmlns:p14="http://schemas.microsoft.com/office/powerpoint/2010/main" val="311155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8</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Diagonal cracking of the back corner of the girder</a:t>
            </a:r>
          </a:p>
          <a:p>
            <a:r>
              <a:rPr lang="en-US" dirty="0" smtClean="0"/>
              <a:t>Vertical cracking along the girder and diaphragm interface</a:t>
            </a:r>
          </a:p>
          <a:p>
            <a:r>
              <a:rPr lang="en-US" dirty="0" smtClean="0"/>
              <a:t>Diagonal cracking from the top flange and web interface</a:t>
            </a:r>
          </a:p>
          <a:p>
            <a:r>
              <a:rPr lang="en-US" dirty="0" smtClean="0"/>
              <a:t>Diaphragm deterioration</a:t>
            </a:r>
          </a:p>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9</a:t>
            </a:fld>
            <a:endParaRPr lang="en-US"/>
          </a:p>
        </p:txBody>
      </p:sp>
    </p:spTree>
    <p:extLst>
      <p:ext uri="{BB962C8B-B14F-4D97-AF65-F5344CB8AC3E}">
        <p14:creationId xmlns:p14="http://schemas.microsoft.com/office/powerpoint/2010/main" val="2351600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EC3ABB-0483-440E-B5D8-5104713039FA}" type="slidenum">
              <a:rPr lang="en-US" smtClean="0"/>
              <a:t>10</a:t>
            </a:fld>
            <a:endParaRPr lang="en-US"/>
          </a:p>
        </p:txBody>
      </p:sp>
    </p:spTree>
    <p:extLst>
      <p:ext uri="{BB962C8B-B14F-4D97-AF65-F5344CB8AC3E}">
        <p14:creationId xmlns:p14="http://schemas.microsoft.com/office/powerpoint/2010/main" val="278013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ADE981-FBAC-4980-A1DE-57DBD8B54652}"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2039013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DE981-FBAC-4980-A1DE-57DBD8B54652}"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2983918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DE981-FBAC-4980-A1DE-57DBD8B54652}"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194903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DE981-FBAC-4980-A1DE-57DBD8B54652}"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208052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EADE981-FBAC-4980-A1DE-57DBD8B54652}"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12941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ADE981-FBAC-4980-A1DE-57DBD8B54652}"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402543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ADE981-FBAC-4980-A1DE-57DBD8B54652}" type="datetimeFigureOut">
              <a:rPr lang="en-US" smtClean="0"/>
              <a:t>4/26/2017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411247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DE981-FBAC-4980-A1DE-57DBD8B54652}" type="datetimeFigureOut">
              <a:rPr lang="en-US" smtClean="0"/>
              <a:t>4/26/2017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321944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DE981-FBAC-4980-A1DE-57DBD8B54652}" type="datetimeFigureOut">
              <a:rPr lang="en-US" smtClean="0"/>
              <a:t>4/26/2017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3405338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ADE981-FBAC-4980-A1DE-57DBD8B54652}"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172307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ADE981-FBAC-4980-A1DE-57DBD8B54652}" type="datetimeFigureOut">
              <a:rPr lang="en-US" smtClean="0"/>
              <a:t>4/26/2017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CF2BEB-3730-4991-AE3C-6FED14E6F210}" type="slidenum">
              <a:rPr lang="en-US" smtClean="0"/>
              <a:t>‹#›</a:t>
            </a:fld>
            <a:endParaRPr lang="en-US"/>
          </a:p>
        </p:txBody>
      </p:sp>
    </p:spTree>
    <p:extLst>
      <p:ext uri="{BB962C8B-B14F-4D97-AF65-F5344CB8AC3E}">
        <p14:creationId xmlns:p14="http://schemas.microsoft.com/office/powerpoint/2010/main" val="3361200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DE981-FBAC-4980-A1DE-57DBD8B54652}" type="datetimeFigureOut">
              <a:rPr lang="en-US" smtClean="0"/>
              <a:t>4/26/2017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F2BEB-3730-4991-AE3C-6FED14E6F210}" type="slidenum">
              <a:rPr lang="en-US" smtClean="0"/>
              <a:t>‹#›</a:t>
            </a:fld>
            <a:endParaRPr lang="en-US"/>
          </a:p>
        </p:txBody>
      </p:sp>
    </p:spTree>
    <p:extLst>
      <p:ext uri="{BB962C8B-B14F-4D97-AF65-F5344CB8AC3E}">
        <p14:creationId xmlns:p14="http://schemas.microsoft.com/office/powerpoint/2010/main" val="2849361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1607834"/>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9254" b="20335"/>
          <a:stretch/>
        </p:blipFill>
        <p:spPr>
          <a:xfrm>
            <a:off x="0" y="1631142"/>
            <a:ext cx="12192000" cy="4095382"/>
          </a:xfrm>
          <a:prstGeom prst="rect">
            <a:avLst/>
          </a:prstGeom>
          <a:ln w="25400">
            <a:solidFill>
              <a:srgbClr val="FDF9D8"/>
            </a:solidFill>
          </a:ln>
        </p:spPr>
      </p:pic>
      <p:sp>
        <p:nvSpPr>
          <p:cNvPr id="5" name="Rectangle 4"/>
          <p:cNvSpPr/>
          <p:nvPr/>
        </p:nvSpPr>
        <p:spPr>
          <a:xfrm>
            <a:off x="0" y="5703216"/>
            <a:ext cx="12192000" cy="1154784"/>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78571" y="1157823"/>
            <a:ext cx="10402258" cy="461665"/>
          </a:xfrm>
          <a:prstGeom prst="rect">
            <a:avLst/>
          </a:prstGeom>
          <a:noFill/>
        </p:spPr>
        <p:txBody>
          <a:bodyPr wrap="square" rtlCol="0">
            <a:spAutoFit/>
          </a:bodyPr>
          <a:lstStyle/>
          <a:p>
            <a:pPr algn="r"/>
            <a:r>
              <a:rPr lang="en-US" sz="2400" dirty="0" smtClean="0">
                <a:solidFill>
                  <a:srgbClr val="FDF9D8"/>
                </a:solidFill>
                <a:latin typeface="Helvetica" panose="020B0604020202020204" pitchFamily="34" charset="0"/>
                <a:cs typeface="Helvetica" panose="020B0604020202020204" pitchFamily="34" charset="0"/>
              </a:rPr>
              <a:t>Royce Floyd, Cameron Murray, Darion Mayhorn</a:t>
            </a:r>
            <a:endParaRPr lang="en-US" sz="2400" dirty="0">
              <a:solidFill>
                <a:srgbClr val="FDF9D8"/>
              </a:solidFill>
              <a:latin typeface="Helvetica" panose="020B0604020202020204" pitchFamily="34" charset="0"/>
              <a:cs typeface="Helvetica" panose="020B0604020202020204" pitchFamily="34" charset="0"/>
            </a:endParaRPr>
          </a:p>
        </p:txBody>
      </p:sp>
      <p:sp>
        <p:nvSpPr>
          <p:cNvPr id="7" name="TextBox 6"/>
          <p:cNvSpPr txBox="1"/>
          <p:nvPr/>
        </p:nvSpPr>
        <p:spPr>
          <a:xfrm>
            <a:off x="0" y="23308"/>
            <a:ext cx="12192000" cy="1200329"/>
          </a:xfrm>
          <a:prstGeom prst="rect">
            <a:avLst/>
          </a:prstGeom>
          <a:noFill/>
        </p:spPr>
        <p:txBody>
          <a:bodyPr wrap="square" rtlCol="0">
            <a:spAutoFit/>
          </a:bodyPr>
          <a:lstStyle/>
          <a:p>
            <a:r>
              <a:rPr lang="en-US" sz="3600" dirty="0" smtClean="0">
                <a:solidFill>
                  <a:srgbClr val="FDF9D8"/>
                </a:solidFill>
                <a:latin typeface="Helvetica" panose="020B0604020202020204" pitchFamily="34" charset="0"/>
                <a:cs typeface="Helvetica" panose="020B0604020202020204" pitchFamily="34" charset="0"/>
              </a:rPr>
              <a:t>Investigation of the Effects of End Region Deterioration in Precast, Prestressed Concrete Bridge Girders</a:t>
            </a:r>
            <a:endParaRPr lang="en-US" sz="3600" dirty="0">
              <a:solidFill>
                <a:srgbClr val="FDF9D8"/>
              </a:solidFill>
              <a:latin typeface="Helvetica" panose="020B0604020202020204" pitchFamily="34" charset="0"/>
              <a:cs typeface="Helvetica" panose="020B0604020202020204" pitchFamily="34" charset="0"/>
            </a:endParaRPr>
          </a:p>
        </p:txBody>
      </p:sp>
      <p:sp>
        <p:nvSpPr>
          <p:cNvPr id="8" name="TextBox 7"/>
          <p:cNvSpPr txBox="1"/>
          <p:nvPr/>
        </p:nvSpPr>
        <p:spPr>
          <a:xfrm>
            <a:off x="2523964" y="5880672"/>
            <a:ext cx="8911472" cy="830997"/>
          </a:xfrm>
          <a:prstGeom prst="rect">
            <a:avLst/>
          </a:prstGeom>
          <a:noFill/>
        </p:spPr>
        <p:txBody>
          <a:bodyPr wrap="square" rtlCol="0">
            <a:spAutoFit/>
          </a:bodyPr>
          <a:lstStyle/>
          <a:p>
            <a:pPr algn="r"/>
            <a:r>
              <a:rPr lang="en-US" sz="2400" dirty="0">
                <a:solidFill>
                  <a:srgbClr val="FDF9D8"/>
                </a:solidFill>
                <a:latin typeface="Times New Roman" panose="02020603050405020304" pitchFamily="18" charset="0"/>
                <a:cs typeface="Times New Roman" panose="02020603050405020304" pitchFamily="18" charset="0"/>
              </a:rPr>
              <a:t>DONALD G. FEARS STRUCTURAL ENGINEERING LAB</a:t>
            </a:r>
          </a:p>
          <a:p>
            <a:pPr algn="r"/>
            <a:r>
              <a:rPr lang="en-US" sz="2400" i="1" dirty="0">
                <a:solidFill>
                  <a:srgbClr val="FDF9D8"/>
                </a:solidFill>
                <a:latin typeface="Times New Roman" panose="02020603050405020304" pitchFamily="18" charset="0"/>
                <a:cs typeface="Times New Roman" panose="02020603050405020304" pitchFamily="18" charset="0"/>
              </a:rPr>
              <a:t>The </a:t>
            </a:r>
            <a:r>
              <a:rPr lang="en-US" sz="2400" dirty="0">
                <a:solidFill>
                  <a:srgbClr val="FDF9D8"/>
                </a:solidFill>
                <a:latin typeface="Times New Roman" panose="02020603050405020304" pitchFamily="18" charset="0"/>
                <a:cs typeface="Times New Roman" panose="02020603050405020304" pitchFamily="18" charset="0"/>
              </a:rPr>
              <a:t>UNIVERSITY </a:t>
            </a:r>
            <a:r>
              <a:rPr lang="en-US" sz="2400" i="1" dirty="0">
                <a:solidFill>
                  <a:srgbClr val="FDF9D8"/>
                </a:solidFill>
                <a:latin typeface="Times New Roman" panose="02020603050405020304" pitchFamily="18" charset="0"/>
                <a:cs typeface="Times New Roman" panose="02020603050405020304" pitchFamily="18" charset="0"/>
              </a:rPr>
              <a:t>of </a:t>
            </a:r>
            <a:r>
              <a:rPr lang="en-US" sz="2400" dirty="0">
                <a:solidFill>
                  <a:srgbClr val="FDF9D8"/>
                </a:solidFill>
                <a:latin typeface="Times New Roman" panose="02020603050405020304" pitchFamily="18" charset="0"/>
                <a:cs typeface="Times New Roman" panose="02020603050405020304" pitchFamily="18" charset="0"/>
              </a:rPr>
              <a:t>OKLAHOMA</a:t>
            </a:r>
            <a:endParaRPr lang="en-US" sz="2400" i="1" dirty="0">
              <a:solidFill>
                <a:srgbClr val="FDF9D8"/>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clrChange>
              <a:clrFrom>
                <a:srgbClr val="000000"/>
              </a:clrFrom>
              <a:clrTo>
                <a:srgbClr val="000000">
                  <a:alpha val="0"/>
                </a:srgbClr>
              </a:clrTo>
            </a:clrChange>
            <a:duotone>
              <a:prstClr val="black"/>
              <a:srgbClr val="FDF9D8">
                <a:tint val="45000"/>
                <a:satMod val="400000"/>
              </a:srgbClr>
            </a:duotone>
            <a:extLst>
              <a:ext uri="{28A0092B-C50C-407E-A947-70E740481C1C}">
                <a14:useLocalDpi xmlns:a14="http://schemas.microsoft.com/office/drawing/2010/main" val="0"/>
              </a:ext>
            </a:extLst>
          </a:blip>
          <a:stretch>
            <a:fillRect/>
          </a:stretch>
        </p:blipFill>
        <p:spPr>
          <a:xfrm>
            <a:off x="11435436" y="5824512"/>
            <a:ext cx="669498" cy="920561"/>
          </a:xfrm>
          <a:prstGeom prst="rect">
            <a:avLst/>
          </a:prstGeom>
        </p:spPr>
      </p:pic>
    </p:spTree>
    <p:extLst>
      <p:ext uri="{BB962C8B-B14F-4D97-AF65-F5344CB8AC3E}">
        <p14:creationId xmlns:p14="http://schemas.microsoft.com/office/powerpoint/2010/main" val="3052864842"/>
      </p:ext>
    </p:extLst>
  </p:cSld>
  <p:clrMapOvr>
    <a:masterClrMapping/>
  </p:clrMapOvr>
  <mc:AlternateContent xmlns:mc="http://schemas.openxmlformats.org/markup-compatibility/2006" xmlns:p14="http://schemas.microsoft.com/office/powerpoint/2010/main">
    <mc:Choice Requires="p14">
      <p:transition spd="slow" p14:dur="2000" advTm="20477"/>
    </mc:Choice>
    <mc:Fallback xmlns="">
      <p:transition spd="slow" advTm="2047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2"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685" y="1206347"/>
            <a:ext cx="5444631" cy="4268215"/>
          </a:xfrm>
          <a:prstGeom prst="rect">
            <a:avLst/>
          </a:prstGeom>
          <a:ln w="25400">
            <a:solidFill>
              <a:srgbClr val="FDF9D8"/>
            </a:solidFill>
          </a:ln>
          <a:extLst>
            <a:ext uri="{909E8E84-426E-40DD-AFC4-6F175D3DCCD1}">
              <a14:hiddenFill xmlns:a14="http://schemas.microsoft.com/office/drawing/2010/main">
                <a:solidFill>
                  <a:srgbClr val="FFFFFF"/>
                </a:solidFill>
              </a14:hiddenFill>
            </a:ext>
          </a:extLst>
        </p:spPr>
      </p:pic>
      <p:pic>
        <p:nvPicPr>
          <p:cNvPr id="14"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06348"/>
            <a:ext cx="5690953" cy="4268215"/>
          </a:xfrm>
          <a:prstGeom prst="rect">
            <a:avLst/>
          </a:prstGeom>
          <a:noFill/>
          <a:ln w="25400">
            <a:solidFill>
              <a:srgbClr val="FDF9D8"/>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99129"/>
            <a:ext cx="886053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DF9D8"/>
                </a:solidFill>
                <a:effectLst/>
                <a:uLnTx/>
                <a:uFillTx/>
                <a:latin typeface="Helvetica" panose="020B0604020202020204" pitchFamily="34" charset="0"/>
                <a:cs typeface="Helvetica" panose="020B0604020202020204" pitchFamily="34" charset="0"/>
              </a:rPr>
              <a:t>	</a:t>
            </a:r>
            <a:r>
              <a:rPr kumimoji="0" lang="en-US" sz="4400" b="0" i="0" u="none" strike="noStrike" kern="0" cap="none" spc="0" normalizeH="0" baseline="0" noProof="0" dirty="0">
                <a:ln>
                  <a:noFill/>
                </a:ln>
                <a:solidFill>
                  <a:srgbClr val="FDF9D8"/>
                </a:solidFill>
                <a:effectLst/>
                <a:uLnTx/>
                <a:uFillTx/>
                <a:latin typeface="Helvetica" panose="020B0604020202020204" pitchFamily="34" charset="0"/>
                <a:cs typeface="Helvetica" panose="020B0604020202020204" pitchFamily="34" charset="0"/>
              </a:rPr>
              <a:t>Corrosion </a:t>
            </a:r>
            <a:r>
              <a:rPr kumimoji="0" lang="en-US" sz="4400" b="0" i="0" u="none" strike="noStrike" kern="0" cap="none" spc="0" normalizeH="0" baseline="0" noProof="0" dirty="0" smtClean="0">
                <a:ln>
                  <a:noFill/>
                </a:ln>
                <a:solidFill>
                  <a:srgbClr val="FDF9D8"/>
                </a:solidFill>
                <a:effectLst/>
                <a:uLnTx/>
                <a:uFillTx/>
                <a:latin typeface="Helvetica" panose="020B0604020202020204" pitchFamily="34" charset="0"/>
                <a:cs typeface="Helvetica" panose="020B0604020202020204" pitchFamily="34" charset="0"/>
              </a:rPr>
              <a:t>at Girder Ends</a:t>
            </a:r>
            <a:endParaRPr kumimoji="0" lang="en-US" sz="4400" b="0" i="0" u="none" strike="noStrike" kern="0" cap="none" spc="0" normalizeH="0" baseline="0" noProof="0" dirty="0">
              <a:ln>
                <a:noFill/>
              </a:ln>
              <a:solidFill>
                <a:srgbClr val="FDF9D8"/>
              </a:solidFill>
              <a:effectLst/>
              <a:uLnTx/>
              <a:uFillTx/>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76389680"/>
      </p:ext>
    </p:extLst>
  </p:cSld>
  <p:clrMapOvr>
    <a:masterClrMapping/>
  </p:clrMapOvr>
  <mc:AlternateContent xmlns:mc="http://schemas.openxmlformats.org/markup-compatibility/2006" xmlns:p14="http://schemas.microsoft.com/office/powerpoint/2010/main">
    <mc:Choice Requires="p14">
      <p:transition spd="slow" p14:dur="2000" advTm="46790"/>
    </mc:Choice>
    <mc:Fallback xmlns="">
      <p:transition spd="slow" advTm="4679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TextBox 14"/>
          <p:cNvSpPr txBox="1"/>
          <p:nvPr/>
        </p:nvSpPr>
        <p:spPr>
          <a:xfrm>
            <a:off x="0" y="38169"/>
            <a:ext cx="886053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FDF9D8"/>
                </a:solidFill>
                <a:effectLst/>
                <a:uLnTx/>
                <a:uFillTx/>
                <a:latin typeface="Helvetica" panose="020B0604020202020204" pitchFamily="34" charset="0"/>
                <a:cs typeface="Helvetica" panose="020B0604020202020204" pitchFamily="34" charset="0"/>
              </a:rPr>
              <a:t>	</a:t>
            </a:r>
            <a:r>
              <a:rPr kumimoji="0" lang="en-US" sz="4400" b="0" i="0" u="none" strike="noStrike" kern="0" cap="none" spc="0" normalizeH="0" baseline="0" noProof="0" dirty="0">
                <a:ln>
                  <a:noFill/>
                </a:ln>
                <a:solidFill>
                  <a:srgbClr val="FDF9D8"/>
                </a:solidFill>
                <a:effectLst/>
                <a:uLnTx/>
                <a:uFillTx/>
                <a:latin typeface="Helvetica" panose="020B0604020202020204" pitchFamily="34" charset="0"/>
                <a:cs typeface="Helvetica" panose="020B0604020202020204" pitchFamily="34" charset="0"/>
              </a:rPr>
              <a:t>Corrosion </a:t>
            </a:r>
            <a:r>
              <a:rPr kumimoji="0" lang="en-US" sz="4400" b="0" i="0" u="none" strike="noStrike" kern="0" cap="none" spc="0" normalizeH="0" baseline="0" noProof="0" dirty="0" smtClean="0">
                <a:ln>
                  <a:noFill/>
                </a:ln>
                <a:solidFill>
                  <a:srgbClr val="FDF9D8"/>
                </a:solidFill>
                <a:effectLst/>
                <a:uLnTx/>
                <a:uFillTx/>
                <a:latin typeface="Helvetica" panose="020B0604020202020204" pitchFamily="34" charset="0"/>
                <a:cs typeface="Helvetica" panose="020B0604020202020204" pitchFamily="34" charset="0"/>
              </a:rPr>
              <a:t>at Girder Ends</a:t>
            </a:r>
            <a:endParaRPr kumimoji="0" lang="en-US" sz="4400" b="0" i="0" u="none" strike="noStrike" kern="0" cap="none" spc="0" normalizeH="0" baseline="0" noProof="0" dirty="0">
              <a:ln>
                <a:noFill/>
              </a:ln>
              <a:solidFill>
                <a:srgbClr val="FDF9D8"/>
              </a:solidFill>
              <a:effectLst/>
              <a:uLnTx/>
              <a:uFillTx/>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461" y="1600200"/>
            <a:ext cx="5486400" cy="4114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00200"/>
            <a:ext cx="5486400" cy="4114800"/>
          </a:xfrm>
          <a:prstGeom prst="rect">
            <a:avLst/>
          </a:prstGeom>
        </p:spPr>
      </p:pic>
    </p:spTree>
    <p:extLst>
      <p:ext uri="{BB962C8B-B14F-4D97-AF65-F5344CB8AC3E}">
        <p14:creationId xmlns:p14="http://schemas.microsoft.com/office/powerpoint/2010/main" val="968048383"/>
      </p:ext>
    </p:extLst>
  </p:cSld>
  <p:clrMapOvr>
    <a:masterClrMapping/>
  </p:clrMapOvr>
  <mc:AlternateContent xmlns:mc="http://schemas.openxmlformats.org/markup-compatibility/2006" xmlns:p14="http://schemas.microsoft.com/office/powerpoint/2010/main">
    <mc:Choice Requires="p14">
      <p:transition spd="slow" p14:dur="2000" advTm="46790"/>
    </mc:Choice>
    <mc:Fallback xmlns="">
      <p:transition spd="slow" advTm="4679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Tests</a:t>
            </a:r>
            <a:endParaRPr lang="en-US" sz="4800" dirty="0">
              <a:solidFill>
                <a:srgbClr val="FDF9D8"/>
              </a:solidFill>
              <a:latin typeface="Helvetica" panose="020B0604020202020204" pitchFamily="34" charset="0"/>
              <a:cs typeface="Helvetica" panose="020B0604020202020204" pitchFamily="34" charset="0"/>
            </a:endParaRPr>
          </a:p>
        </p:txBody>
      </p:sp>
      <p:sp>
        <p:nvSpPr>
          <p:cNvPr id="12" name="TextBox 11"/>
          <p:cNvSpPr txBox="1"/>
          <p:nvPr/>
        </p:nvSpPr>
        <p:spPr>
          <a:xfrm>
            <a:off x="785950" y="1460793"/>
            <a:ext cx="10620100" cy="1200329"/>
          </a:xfrm>
          <a:prstGeom prst="rect">
            <a:avLst/>
          </a:prstGeom>
          <a:noFill/>
        </p:spPr>
        <p:txBody>
          <a:bodyPr wrap="square" rtlCol="0">
            <a:spAutoFit/>
          </a:bodyPr>
          <a:lstStyle/>
          <a:p>
            <a:pPr marL="685800" indent="-685800">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½ Scale Girders</a:t>
            </a:r>
          </a:p>
          <a:p>
            <a:pPr marL="685800" indent="-685800">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Girder A and C Designs</a:t>
            </a:r>
            <a:endParaRPr lang="en-US" sz="3600" dirty="0">
              <a:solidFill>
                <a:srgbClr val="FDF9D8"/>
              </a:solidFill>
              <a:latin typeface="Helvetica" panose="020B0604020202020204" pitchFamily="34" charset="0"/>
              <a:cs typeface="Helvetica" panose="020B0604020202020204" pitchFamily="34" charset="0"/>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442720" y="2938716"/>
            <a:ext cx="3878663" cy="372589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840" y="2905759"/>
            <a:ext cx="4558210" cy="377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172437"/>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4064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Tests</a:t>
            </a:r>
            <a:endParaRPr lang="en-US" sz="4800" dirty="0">
              <a:solidFill>
                <a:srgbClr val="FDF9D8"/>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61" y="2180492"/>
            <a:ext cx="5486400" cy="4114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231" y="2180492"/>
            <a:ext cx="5486400" cy="4114800"/>
          </a:xfrm>
          <a:prstGeom prst="rect">
            <a:avLst/>
          </a:prstGeom>
        </p:spPr>
      </p:pic>
    </p:spTree>
    <p:extLst>
      <p:ext uri="{BB962C8B-B14F-4D97-AF65-F5344CB8AC3E}">
        <p14:creationId xmlns:p14="http://schemas.microsoft.com/office/powerpoint/2010/main" val="2986189892"/>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Tests</a:t>
            </a:r>
            <a:endParaRPr lang="en-US" sz="4800" dirty="0">
              <a:solidFill>
                <a:srgbClr val="FDF9D8"/>
              </a:solidFill>
              <a:latin typeface="Helvetica" panose="020B0604020202020204" pitchFamily="34" charset="0"/>
              <a:cs typeface="Helvetica" panose="020B0604020202020204" pitchFamily="34" charset="0"/>
            </a:endParaRPr>
          </a:p>
        </p:txBody>
      </p:sp>
      <p:sp>
        <p:nvSpPr>
          <p:cNvPr id="12" name="TextBox 11"/>
          <p:cNvSpPr txBox="1"/>
          <p:nvPr/>
        </p:nvSpPr>
        <p:spPr>
          <a:xfrm>
            <a:off x="785950" y="1207576"/>
            <a:ext cx="10620100" cy="646331"/>
          </a:xfrm>
          <a:prstGeom prst="rect">
            <a:avLst/>
          </a:prstGeom>
          <a:noFill/>
        </p:spPr>
        <p:txBody>
          <a:bodyPr wrap="square" rtlCol="0">
            <a:spAutoFit/>
          </a:bodyPr>
          <a:lstStyle/>
          <a:p>
            <a:pPr marL="685800" indent="-685800">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Accelerated Corrosion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5106" y="2254122"/>
            <a:ext cx="3086100" cy="4114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81650" y="2698865"/>
            <a:ext cx="4114800" cy="3086100"/>
          </a:xfrm>
          <a:prstGeom prst="rect">
            <a:avLst/>
          </a:prstGeom>
        </p:spPr>
      </p:pic>
    </p:spTree>
    <p:extLst>
      <p:ext uri="{BB962C8B-B14F-4D97-AF65-F5344CB8AC3E}">
        <p14:creationId xmlns:p14="http://schemas.microsoft.com/office/powerpoint/2010/main" val="820927629"/>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4064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Shear Tests</a:t>
            </a:r>
            <a:endParaRPr lang="en-US" sz="4800" dirty="0">
              <a:solidFill>
                <a:srgbClr val="FDF9D8"/>
              </a:solidFill>
              <a:latin typeface="Helvetica" panose="020B0604020202020204" pitchFamily="34" charset="0"/>
              <a:cs typeface="Helvetica"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61" y="1964847"/>
            <a:ext cx="6209869" cy="466406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91" y="1964847"/>
            <a:ext cx="3509715" cy="4676650"/>
          </a:xfrm>
          <a:prstGeom prst="rect">
            <a:avLst/>
          </a:prstGeom>
        </p:spPr>
      </p:pic>
    </p:spTree>
    <p:extLst>
      <p:ext uri="{BB962C8B-B14F-4D97-AF65-F5344CB8AC3E}">
        <p14:creationId xmlns:p14="http://schemas.microsoft.com/office/powerpoint/2010/main" val="3939777417"/>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5080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Shear Tests</a:t>
            </a:r>
            <a:endParaRPr lang="en-US" sz="4800" dirty="0">
              <a:solidFill>
                <a:srgbClr val="FDF9D8"/>
              </a:solidFill>
              <a:latin typeface="Helvetica" panose="020B0604020202020204" pitchFamily="34" charset="0"/>
              <a:cs typeface="Helvetica" panose="020B0604020202020204" pitchFamily="34" charset="0"/>
            </a:endParaRPr>
          </a:p>
        </p:txBody>
      </p:sp>
      <p:pic>
        <p:nvPicPr>
          <p:cNvPr id="6" name="Picture 5" descr="This figure is a bar graph with applied shear on the y-axis and eposure time on the x-axis. For each exposure time (two month, four month, and six month) results from two specimens are presented. For each specimen, four bars are shown, one for the expected shear caclulated using the ACI method (black), one for expected shear calculated using the AASHTO 2007 method (gray hash lines), one for maximum applied shear for the corroded end (white with black dots), and one for maximum applied shear for the control end (dark gray with white dots). In all cases the measured values are less than the predictions. " title="Design shear capacity compared to maximum shear at failure for all specimens"/>
          <p:cNvPicPr/>
          <p:nvPr/>
        </p:nvPicPr>
        <p:blipFill>
          <a:blip r:embed="rId3">
            <a:extLst>
              <a:ext uri="{28A0092B-C50C-407E-A947-70E740481C1C}">
                <a14:useLocalDpi xmlns:a14="http://schemas.microsoft.com/office/drawing/2010/main"/>
              </a:ext>
            </a:extLst>
          </a:blip>
          <a:srcRect/>
          <a:stretch>
            <a:fillRect/>
          </a:stretch>
        </p:blipFill>
        <p:spPr bwMode="auto">
          <a:xfrm>
            <a:off x="1987013" y="1400908"/>
            <a:ext cx="7625910" cy="5026538"/>
          </a:xfrm>
          <a:prstGeom prst="rect">
            <a:avLst/>
          </a:prstGeom>
          <a:noFill/>
        </p:spPr>
      </p:pic>
    </p:spTree>
    <p:extLst>
      <p:ext uri="{BB962C8B-B14F-4D97-AF65-F5344CB8AC3E}">
        <p14:creationId xmlns:p14="http://schemas.microsoft.com/office/powerpoint/2010/main" val="2179376536"/>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5"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88609" y="91440"/>
            <a:ext cx="7050024" cy="769441"/>
          </a:xfrm>
          <a:prstGeom prst="rect">
            <a:avLst/>
          </a:prstGeom>
          <a:noFill/>
        </p:spPr>
        <p:txBody>
          <a:bodyPr wrap="square" rtlCol="0">
            <a:spAutoFit/>
          </a:bodyPr>
          <a:lstStyle/>
          <a:p>
            <a:r>
              <a:rPr lang="en-US" sz="4400" dirty="0">
                <a:solidFill>
                  <a:srgbClr val="FDF9D8"/>
                </a:solidFill>
                <a:latin typeface="Helvetica" panose="020B0604020202020204" pitchFamily="34" charset="0"/>
                <a:cs typeface="Helvetica" panose="020B0604020202020204" pitchFamily="34" charset="0"/>
              </a:rPr>
              <a:t>Conclusions</a:t>
            </a:r>
          </a:p>
        </p:txBody>
      </p:sp>
      <p:sp>
        <p:nvSpPr>
          <p:cNvPr id="12" name="TextBox 11"/>
          <p:cNvSpPr txBox="1"/>
          <p:nvPr/>
        </p:nvSpPr>
        <p:spPr>
          <a:xfrm>
            <a:off x="1424154" y="996063"/>
            <a:ext cx="9467366" cy="4985980"/>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Corrosion </a:t>
            </a:r>
            <a:r>
              <a:rPr lang="en-US" sz="3600" dirty="0">
                <a:solidFill>
                  <a:srgbClr val="FDF9D8"/>
                </a:solidFill>
                <a:latin typeface="Helvetica" panose="020B0604020202020204" pitchFamily="34" charset="0"/>
                <a:cs typeface="Helvetica" panose="020B0604020202020204" pitchFamily="34" charset="0"/>
              </a:rPr>
              <a:t>at the girder ends </a:t>
            </a:r>
            <a:r>
              <a:rPr lang="en-US" sz="3600" dirty="0" smtClean="0">
                <a:solidFill>
                  <a:srgbClr val="FDF9D8"/>
                </a:solidFill>
                <a:latin typeface="Helvetica" panose="020B0604020202020204" pitchFamily="34" charset="0"/>
                <a:cs typeface="Helvetica" panose="020B0604020202020204" pitchFamily="34" charset="0"/>
              </a:rPr>
              <a:t>affected behavior</a:t>
            </a: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Corroded </a:t>
            </a:r>
            <a:r>
              <a:rPr lang="en-US" sz="3600" dirty="0">
                <a:solidFill>
                  <a:srgbClr val="FDF9D8"/>
                </a:solidFill>
                <a:latin typeface="Helvetica" panose="020B0604020202020204" pitchFamily="34" charset="0"/>
                <a:cs typeface="Helvetica" panose="020B0604020202020204" pitchFamily="34" charset="0"/>
              </a:rPr>
              <a:t>ends of the small-scale members exhibited larger measured shear strengths for the conditions tested </a:t>
            </a:r>
          </a:p>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Slip measured before cracking for </a:t>
            </a:r>
            <a:r>
              <a:rPr lang="en-US" sz="3600" dirty="0" smtClean="0">
                <a:solidFill>
                  <a:srgbClr val="FDF9D8"/>
                </a:solidFill>
                <a:latin typeface="Helvetica" panose="020B0604020202020204" pitchFamily="34" charset="0"/>
                <a:cs typeface="Helvetica" panose="020B0604020202020204" pitchFamily="34" charset="0"/>
              </a:rPr>
              <a:t>corroded small-scale </a:t>
            </a:r>
            <a:r>
              <a:rPr lang="en-US" sz="3600" dirty="0">
                <a:solidFill>
                  <a:srgbClr val="FDF9D8"/>
                </a:solidFill>
                <a:latin typeface="Helvetica" panose="020B0604020202020204" pitchFamily="34" charset="0"/>
                <a:cs typeface="Helvetica" panose="020B0604020202020204" pitchFamily="34" charset="0"/>
              </a:rPr>
              <a:t>specimens</a:t>
            </a:r>
          </a:p>
          <a:p>
            <a:pPr marL="685800" indent="-685800">
              <a:spcAft>
                <a:spcPts val="1200"/>
              </a:spcAft>
              <a:buFont typeface="Arial" panose="020B0604020202020204" pitchFamily="34" charset="0"/>
              <a:buChar char="•"/>
            </a:pPr>
            <a:endParaRPr lang="en-US" sz="3600" dirty="0" smtClean="0">
              <a:solidFill>
                <a:srgbClr val="FDF9D8"/>
              </a:solidFill>
            </a:endParaRPr>
          </a:p>
        </p:txBody>
      </p:sp>
    </p:spTree>
    <p:extLst>
      <p:ext uri="{BB962C8B-B14F-4D97-AF65-F5344CB8AC3E}">
        <p14:creationId xmlns:p14="http://schemas.microsoft.com/office/powerpoint/2010/main" val="90827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75"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47969" y="92991"/>
            <a:ext cx="7050024" cy="769441"/>
          </a:xfrm>
          <a:prstGeom prst="rect">
            <a:avLst/>
          </a:prstGeom>
          <a:noFill/>
        </p:spPr>
        <p:txBody>
          <a:bodyPr wrap="square" rtlCol="0">
            <a:spAutoFit/>
          </a:bodyPr>
          <a:lstStyle/>
          <a:p>
            <a:r>
              <a:rPr lang="en-US" sz="4400" dirty="0" smtClean="0">
                <a:solidFill>
                  <a:srgbClr val="FDF9D8"/>
                </a:solidFill>
                <a:latin typeface="Helvetica" panose="020B0604020202020204" pitchFamily="34" charset="0"/>
                <a:cs typeface="Helvetica" panose="020B0604020202020204" pitchFamily="34" charset="0"/>
              </a:rPr>
              <a:t>Future Research</a:t>
            </a:r>
            <a:endParaRPr lang="en-US" sz="4400" dirty="0">
              <a:solidFill>
                <a:srgbClr val="FDF9D8"/>
              </a:solidFill>
              <a:latin typeface="Helvetica" panose="020B0604020202020204" pitchFamily="34" charset="0"/>
              <a:cs typeface="Helvetica" panose="020B0604020202020204" pitchFamily="34" charset="0"/>
            </a:endParaRPr>
          </a:p>
        </p:txBody>
      </p:sp>
      <p:sp>
        <p:nvSpPr>
          <p:cNvPr id="12" name="TextBox 11"/>
          <p:cNvSpPr txBox="1"/>
          <p:nvPr/>
        </p:nvSpPr>
        <p:spPr>
          <a:xfrm>
            <a:off x="1424154" y="996063"/>
            <a:ext cx="9375926" cy="2462213"/>
          </a:xfrm>
          <a:prstGeom prst="rect">
            <a:avLst/>
          </a:prstGeom>
          <a:noFill/>
        </p:spPr>
        <p:txBody>
          <a:bodyPr wrap="square" rtlCol="0">
            <a:spAutoFit/>
          </a:bodyPr>
          <a:lstStyle/>
          <a:p>
            <a:pPr marL="685800" indent="-685800">
              <a:spcAft>
                <a:spcPts val="6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Examine longer corrosion exposure times</a:t>
            </a:r>
          </a:p>
          <a:p>
            <a:pPr marL="685800" indent="-685800">
              <a:spcAft>
                <a:spcPts val="6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Quantify effects of corrosion level on bond capacity</a:t>
            </a:r>
            <a:endParaRPr lang="en-US" sz="3600" dirty="0">
              <a:solidFill>
                <a:srgbClr val="FDF9D8"/>
              </a:solidFill>
              <a:latin typeface="Helvetica" panose="020B0604020202020204" pitchFamily="34" charset="0"/>
              <a:cs typeface="Helvetica" panose="020B0604020202020204" pitchFamily="34" charset="0"/>
            </a:endParaRPr>
          </a:p>
          <a:p>
            <a:pPr marL="685800" indent="-685800">
              <a:spcAft>
                <a:spcPts val="6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Examine effect of repairs</a:t>
            </a:r>
            <a:endParaRPr lang="en-US" sz="3600" dirty="0">
              <a:solidFill>
                <a:srgbClr val="FDF9D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57948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7722" b="18806"/>
          <a:stretch/>
        </p:blipFill>
        <p:spPr>
          <a:xfrm>
            <a:off x="0" y="-1347"/>
            <a:ext cx="12192000" cy="4584033"/>
          </a:xfrm>
          <a:prstGeom prst="rect">
            <a:avLst/>
          </a:prstGeom>
          <a:ln w="25400">
            <a:solidFill>
              <a:srgbClr val="FDF9D8"/>
            </a:solidFill>
          </a:ln>
        </p:spPr>
      </p:pic>
      <p:sp>
        <p:nvSpPr>
          <p:cNvPr id="5" name="Rectangle 4"/>
          <p:cNvSpPr/>
          <p:nvPr/>
        </p:nvSpPr>
        <p:spPr>
          <a:xfrm>
            <a:off x="0" y="4582686"/>
            <a:ext cx="12192000" cy="2275314"/>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23964" y="5880672"/>
            <a:ext cx="8911472" cy="830997"/>
          </a:xfrm>
          <a:prstGeom prst="rect">
            <a:avLst/>
          </a:prstGeom>
          <a:noFill/>
        </p:spPr>
        <p:txBody>
          <a:bodyPr wrap="square" rtlCol="0">
            <a:spAutoFit/>
          </a:bodyPr>
          <a:lstStyle/>
          <a:p>
            <a:pPr algn="r"/>
            <a:r>
              <a:rPr lang="en-US" sz="2400" dirty="0">
                <a:solidFill>
                  <a:srgbClr val="FDF9D8"/>
                </a:solidFill>
                <a:latin typeface="Times New Roman" panose="02020603050405020304" pitchFamily="18" charset="0"/>
                <a:cs typeface="Times New Roman" panose="02020603050405020304" pitchFamily="18" charset="0"/>
              </a:rPr>
              <a:t>DONALD G. FEARS STRUCTURAL ENGINEERING LAB</a:t>
            </a:r>
          </a:p>
          <a:p>
            <a:pPr algn="r"/>
            <a:r>
              <a:rPr lang="en-US" sz="2400" i="1" dirty="0">
                <a:solidFill>
                  <a:srgbClr val="FDF9D8"/>
                </a:solidFill>
                <a:latin typeface="Times New Roman" panose="02020603050405020304" pitchFamily="18" charset="0"/>
                <a:cs typeface="Times New Roman" panose="02020603050405020304" pitchFamily="18" charset="0"/>
              </a:rPr>
              <a:t>The </a:t>
            </a:r>
            <a:r>
              <a:rPr lang="en-US" sz="2400" dirty="0">
                <a:solidFill>
                  <a:srgbClr val="FDF9D8"/>
                </a:solidFill>
                <a:latin typeface="Times New Roman" panose="02020603050405020304" pitchFamily="18" charset="0"/>
                <a:cs typeface="Times New Roman" panose="02020603050405020304" pitchFamily="18" charset="0"/>
              </a:rPr>
              <a:t>UNIVERSITY </a:t>
            </a:r>
            <a:r>
              <a:rPr lang="en-US" sz="2400" i="1" dirty="0">
                <a:solidFill>
                  <a:srgbClr val="FDF9D8"/>
                </a:solidFill>
                <a:latin typeface="Times New Roman" panose="02020603050405020304" pitchFamily="18" charset="0"/>
                <a:cs typeface="Times New Roman" panose="02020603050405020304" pitchFamily="18" charset="0"/>
              </a:rPr>
              <a:t>of </a:t>
            </a:r>
            <a:r>
              <a:rPr lang="en-US" sz="2400" dirty="0">
                <a:solidFill>
                  <a:srgbClr val="FDF9D8"/>
                </a:solidFill>
                <a:latin typeface="Times New Roman" panose="02020603050405020304" pitchFamily="18" charset="0"/>
                <a:cs typeface="Times New Roman" panose="02020603050405020304" pitchFamily="18" charset="0"/>
              </a:rPr>
              <a:t>OKLAHOMA</a:t>
            </a:r>
            <a:endParaRPr lang="en-US" sz="2400" i="1" dirty="0">
              <a:solidFill>
                <a:srgbClr val="FDF9D8"/>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clrChange>
              <a:clrFrom>
                <a:srgbClr val="000000"/>
              </a:clrFrom>
              <a:clrTo>
                <a:srgbClr val="000000">
                  <a:alpha val="0"/>
                </a:srgbClr>
              </a:clrTo>
            </a:clrChange>
            <a:duotone>
              <a:prstClr val="black"/>
              <a:srgbClr val="FDF9D8">
                <a:tint val="45000"/>
                <a:satMod val="400000"/>
              </a:srgbClr>
            </a:duotone>
            <a:extLst>
              <a:ext uri="{28A0092B-C50C-407E-A947-70E740481C1C}">
                <a14:useLocalDpi xmlns:a14="http://schemas.microsoft.com/office/drawing/2010/main" val="0"/>
              </a:ext>
            </a:extLst>
          </a:blip>
          <a:stretch>
            <a:fillRect/>
          </a:stretch>
        </p:blipFill>
        <p:spPr>
          <a:xfrm>
            <a:off x="11435436" y="5824512"/>
            <a:ext cx="669498" cy="920561"/>
          </a:xfrm>
          <a:prstGeom prst="rect">
            <a:avLst/>
          </a:prstGeom>
        </p:spPr>
      </p:pic>
      <p:sp>
        <p:nvSpPr>
          <p:cNvPr id="11" name="TextBox 10"/>
          <p:cNvSpPr txBox="1"/>
          <p:nvPr/>
        </p:nvSpPr>
        <p:spPr>
          <a:xfrm>
            <a:off x="0" y="4549937"/>
            <a:ext cx="7050024"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Thank you</a:t>
            </a:r>
          </a:p>
        </p:txBody>
      </p:sp>
      <p:sp>
        <p:nvSpPr>
          <p:cNvPr id="3" name="Rectangle 2"/>
          <p:cNvSpPr/>
          <p:nvPr/>
        </p:nvSpPr>
        <p:spPr>
          <a:xfrm>
            <a:off x="0" y="-1347"/>
            <a:ext cx="2436898" cy="1411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049" y="101917"/>
            <a:ext cx="2192799" cy="120504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5102" y="0"/>
            <a:ext cx="2436898" cy="1824435"/>
          </a:xfrm>
          <a:prstGeom prst="rect">
            <a:avLst/>
          </a:prstGeom>
        </p:spPr>
      </p:pic>
    </p:spTree>
    <p:extLst>
      <p:ext uri="{BB962C8B-B14F-4D97-AF65-F5344CB8AC3E}">
        <p14:creationId xmlns:p14="http://schemas.microsoft.com/office/powerpoint/2010/main" val="3350091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2032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Outline</a:t>
            </a:r>
            <a:endParaRPr lang="en-US" sz="4400" dirty="0">
              <a:solidFill>
                <a:srgbClr val="FDF9D8"/>
              </a:solidFill>
              <a:latin typeface="Helvetica" panose="020B0604020202020204" pitchFamily="34" charset="0"/>
              <a:cs typeface="Helvetica" panose="020B0604020202020204" pitchFamily="34" charset="0"/>
            </a:endParaRPr>
          </a:p>
        </p:txBody>
      </p:sp>
      <p:sp>
        <p:nvSpPr>
          <p:cNvPr id="10" name="TextBox 9"/>
          <p:cNvSpPr txBox="1"/>
          <p:nvPr/>
        </p:nvSpPr>
        <p:spPr>
          <a:xfrm>
            <a:off x="1397400" y="1120675"/>
            <a:ext cx="9691013" cy="2769989"/>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Background</a:t>
            </a:r>
            <a:endParaRPr lang="en-US" sz="3600" dirty="0">
              <a:solidFill>
                <a:srgbClr val="FDF9D8"/>
              </a:solidFill>
              <a:latin typeface="Helvetica" panose="020B0604020202020204" pitchFamily="34" charset="0"/>
              <a:cs typeface="Helvetica" panose="020B0604020202020204" pitchFamily="34" charset="0"/>
            </a:endParaRP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Field Investigation</a:t>
            </a:r>
            <a:endParaRPr lang="en-US" sz="3600" dirty="0">
              <a:solidFill>
                <a:srgbClr val="FDF9D8"/>
              </a:solidFill>
              <a:latin typeface="Helvetica" panose="020B0604020202020204" pitchFamily="34" charset="0"/>
              <a:cs typeface="Helvetica" panose="020B0604020202020204" pitchFamily="34" charset="0"/>
            </a:endParaRP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Small Scale Tests</a:t>
            </a: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Conclusions</a:t>
            </a:r>
            <a:endParaRPr lang="en-US" sz="3600" dirty="0">
              <a:solidFill>
                <a:srgbClr val="FDF9D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64776062"/>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References</a:t>
            </a:r>
            <a:endParaRPr lang="en-US" sz="4400" dirty="0">
              <a:solidFill>
                <a:srgbClr val="FDF9D8"/>
              </a:solidFill>
              <a:latin typeface="Helvetica" panose="020B0604020202020204" pitchFamily="34" charset="0"/>
              <a:cs typeface="Helvetica" panose="020B0604020202020204" pitchFamily="34" charset="0"/>
            </a:endParaRPr>
          </a:p>
        </p:txBody>
      </p:sp>
      <p:sp>
        <p:nvSpPr>
          <p:cNvPr id="10" name="TextBox 9"/>
          <p:cNvSpPr txBox="1"/>
          <p:nvPr/>
        </p:nvSpPr>
        <p:spPr>
          <a:xfrm>
            <a:off x="1397400" y="1120675"/>
            <a:ext cx="9691013" cy="5355312"/>
          </a:xfrm>
          <a:prstGeom prst="rect">
            <a:avLst/>
          </a:prstGeom>
          <a:noFill/>
        </p:spPr>
        <p:txBody>
          <a:bodyPr wrap="square" rtlCol="0">
            <a:spAutoFit/>
          </a:bodyPr>
          <a:lstStyle/>
          <a:p>
            <a:pPr marL="342900" indent="-342900">
              <a:buFont typeface="+mj-lt"/>
              <a:buAutoNum type="arabicPeriod"/>
            </a:pPr>
            <a:r>
              <a:rPr lang="en-US" dirty="0">
                <a:solidFill>
                  <a:srgbClr val="FDF9D8"/>
                </a:solidFill>
                <a:latin typeface="Helvetica" panose="020B0604020202020204" pitchFamily="34" charset="0"/>
                <a:cs typeface="Helvetica" panose="020B0604020202020204" pitchFamily="34" charset="0"/>
              </a:rPr>
              <a:t>Bruce, S. M., </a:t>
            </a:r>
            <a:r>
              <a:rPr lang="en-US" dirty="0" err="1">
                <a:solidFill>
                  <a:srgbClr val="FDF9D8"/>
                </a:solidFill>
                <a:latin typeface="Helvetica" panose="020B0604020202020204" pitchFamily="34" charset="0"/>
                <a:cs typeface="Helvetica" panose="020B0604020202020204" pitchFamily="34" charset="0"/>
              </a:rPr>
              <a:t>McCarten</a:t>
            </a:r>
            <a:r>
              <a:rPr lang="en-US" dirty="0">
                <a:solidFill>
                  <a:srgbClr val="FDF9D8"/>
                </a:solidFill>
                <a:latin typeface="Helvetica" panose="020B0604020202020204" pitchFamily="34" charset="0"/>
                <a:cs typeface="Helvetica" panose="020B0604020202020204" pitchFamily="34" charset="0"/>
              </a:rPr>
              <a:t>, P. S., </a:t>
            </a:r>
            <a:r>
              <a:rPr lang="en-US" dirty="0" err="1">
                <a:solidFill>
                  <a:srgbClr val="FDF9D8"/>
                </a:solidFill>
                <a:latin typeface="Helvetica" panose="020B0604020202020204" pitchFamily="34" charset="0"/>
                <a:cs typeface="Helvetica" panose="020B0604020202020204" pitchFamily="34" charset="0"/>
              </a:rPr>
              <a:t>Freitag</a:t>
            </a:r>
            <a:r>
              <a:rPr lang="en-US" dirty="0">
                <a:solidFill>
                  <a:srgbClr val="FDF9D8"/>
                </a:solidFill>
                <a:latin typeface="Helvetica" panose="020B0604020202020204" pitchFamily="34" charset="0"/>
                <a:cs typeface="Helvetica" panose="020B0604020202020204" pitchFamily="34" charset="0"/>
              </a:rPr>
              <a:t>, S. A., &amp; Hasson, L. M. (2008). </a:t>
            </a:r>
            <a:r>
              <a:rPr lang="en-US" dirty="0" err="1">
                <a:solidFill>
                  <a:srgbClr val="FDF9D8"/>
                </a:solidFill>
                <a:latin typeface="Helvetica" panose="020B0604020202020204" pitchFamily="34" charset="0"/>
                <a:cs typeface="Helvetica" panose="020B0604020202020204" pitchFamily="34" charset="0"/>
              </a:rPr>
              <a:t>Deteoriation</a:t>
            </a:r>
            <a:r>
              <a:rPr lang="en-US" dirty="0">
                <a:solidFill>
                  <a:srgbClr val="FDF9D8"/>
                </a:solidFill>
                <a:latin typeface="Helvetica" panose="020B0604020202020204" pitchFamily="34" charset="0"/>
                <a:cs typeface="Helvetica" panose="020B0604020202020204" pitchFamily="34" charset="0"/>
              </a:rPr>
              <a:t> of </a:t>
            </a:r>
            <a:r>
              <a:rPr lang="en-US" dirty="0" err="1">
                <a:solidFill>
                  <a:srgbClr val="FDF9D8"/>
                </a:solidFill>
                <a:latin typeface="Helvetica" panose="020B0604020202020204" pitchFamily="34" charset="0"/>
                <a:cs typeface="Helvetica" panose="020B0604020202020204" pitchFamily="34" charset="0"/>
              </a:rPr>
              <a:t>Prestressed</a:t>
            </a:r>
            <a:r>
              <a:rPr lang="en-US" dirty="0">
                <a:solidFill>
                  <a:srgbClr val="FDF9D8"/>
                </a:solidFill>
                <a:latin typeface="Helvetica" panose="020B0604020202020204" pitchFamily="34" charset="0"/>
                <a:cs typeface="Helvetica" panose="020B0604020202020204" pitchFamily="34" charset="0"/>
              </a:rPr>
              <a:t> Concrete Bridge Beams. Land Transport New Zealand Research Report 337</a:t>
            </a:r>
            <a:r>
              <a:rPr lang="en-US" dirty="0" smtClean="0">
                <a:solidFill>
                  <a:srgbClr val="FDF9D8"/>
                </a:solidFill>
                <a:latin typeface="Helvetica" panose="020B0604020202020204" pitchFamily="34" charset="0"/>
                <a:cs typeface="Helvetica" panose="020B0604020202020204" pitchFamily="34" charset="0"/>
              </a:rPr>
              <a:t>.</a:t>
            </a:r>
          </a:p>
          <a:p>
            <a:pPr marL="342900" indent="-342900">
              <a:buFont typeface="+mj-lt"/>
              <a:buAutoNum type="arabicPeriod"/>
            </a:pPr>
            <a:endParaRPr lang="en-US" dirty="0">
              <a:solidFill>
                <a:srgbClr val="FDF9D8"/>
              </a:solidFill>
              <a:latin typeface="Helvetica" panose="020B0604020202020204" pitchFamily="34" charset="0"/>
              <a:cs typeface="Helvetica" panose="020B0604020202020204" pitchFamily="34" charset="0"/>
            </a:endParaRPr>
          </a:p>
          <a:p>
            <a:pPr marL="342900" indent="-342900">
              <a:buFont typeface="+mj-lt"/>
              <a:buAutoNum type="arabicPeriod"/>
            </a:pPr>
            <a:r>
              <a:rPr lang="en-US" dirty="0">
                <a:solidFill>
                  <a:srgbClr val="FDF9D8"/>
                </a:solidFill>
              </a:rPr>
              <a:t>R. Szilard, "Corrosion and Corrosion Protection of Tendons in </a:t>
            </a:r>
            <a:r>
              <a:rPr lang="en-US" dirty="0" err="1">
                <a:solidFill>
                  <a:srgbClr val="FDF9D8"/>
                </a:solidFill>
              </a:rPr>
              <a:t>Prestressed</a:t>
            </a:r>
            <a:r>
              <a:rPr lang="en-US" dirty="0">
                <a:solidFill>
                  <a:srgbClr val="FDF9D8"/>
                </a:solidFill>
              </a:rPr>
              <a:t> Concrete Bridges," </a:t>
            </a:r>
            <a:r>
              <a:rPr lang="en-US" i="1" dirty="0">
                <a:solidFill>
                  <a:srgbClr val="FDF9D8"/>
                </a:solidFill>
              </a:rPr>
              <a:t>ACI Journal, </a:t>
            </a:r>
            <a:r>
              <a:rPr lang="en-US" dirty="0">
                <a:solidFill>
                  <a:srgbClr val="FDF9D8"/>
                </a:solidFill>
              </a:rPr>
              <a:t>pp. 42-59, January 1969</a:t>
            </a:r>
            <a:r>
              <a:rPr lang="en-US" dirty="0" smtClean="0">
                <a:solidFill>
                  <a:srgbClr val="FDF9D8"/>
                </a:solidFill>
              </a:rPr>
              <a:t>.</a:t>
            </a:r>
          </a:p>
          <a:p>
            <a:pPr marL="342900" indent="-342900">
              <a:buFont typeface="+mj-lt"/>
              <a:buAutoNum type="arabicPeriod"/>
            </a:pPr>
            <a:endParaRPr lang="en-US" dirty="0" smtClean="0">
              <a:solidFill>
                <a:srgbClr val="FDF9D8"/>
              </a:solidFill>
            </a:endParaRPr>
          </a:p>
          <a:p>
            <a:pPr marL="342900" indent="-342900">
              <a:buFont typeface="+mj-lt"/>
              <a:buAutoNum type="arabicPeriod"/>
            </a:pPr>
            <a:r>
              <a:rPr lang="en-US" dirty="0">
                <a:solidFill>
                  <a:srgbClr val="FDF9D8"/>
                </a:solidFill>
              </a:rPr>
              <a:t>R. A. Rogers, L. </a:t>
            </a:r>
            <a:r>
              <a:rPr lang="en-US" dirty="0" err="1">
                <a:solidFill>
                  <a:srgbClr val="FDF9D8"/>
                </a:solidFill>
              </a:rPr>
              <a:t>Wotherspoon</a:t>
            </a:r>
            <a:r>
              <a:rPr lang="en-US" dirty="0">
                <a:solidFill>
                  <a:srgbClr val="FDF9D8"/>
                </a:solidFill>
              </a:rPr>
              <a:t>, A. Scott and J. M. Ingham, "Residual strength assessment and destructive testing of decommissioned concrete bridge beams with corroded </a:t>
            </a:r>
            <a:r>
              <a:rPr lang="en-US" dirty="0" err="1">
                <a:solidFill>
                  <a:srgbClr val="FDF9D8"/>
                </a:solidFill>
              </a:rPr>
              <a:t>pretensioned</a:t>
            </a:r>
            <a:r>
              <a:rPr lang="en-US" dirty="0">
                <a:solidFill>
                  <a:srgbClr val="FDF9D8"/>
                </a:solidFill>
              </a:rPr>
              <a:t> reinforcement," </a:t>
            </a:r>
            <a:r>
              <a:rPr lang="en-US" i="1" dirty="0">
                <a:solidFill>
                  <a:srgbClr val="FDF9D8"/>
                </a:solidFill>
              </a:rPr>
              <a:t>PCI Journal, </a:t>
            </a:r>
            <a:r>
              <a:rPr lang="en-US" dirty="0">
                <a:solidFill>
                  <a:srgbClr val="FDF9D8"/>
                </a:solidFill>
              </a:rPr>
              <a:t>vol. 57, no. 3, pp. 100-118, 2012</a:t>
            </a:r>
            <a:r>
              <a:rPr lang="en-US" dirty="0" smtClean="0">
                <a:solidFill>
                  <a:srgbClr val="FDF9D8"/>
                </a:solidFill>
              </a:rPr>
              <a:t>.</a:t>
            </a:r>
          </a:p>
          <a:p>
            <a:pPr marL="342900" indent="-342900">
              <a:buFont typeface="+mj-lt"/>
              <a:buAutoNum type="arabicPeriod"/>
            </a:pPr>
            <a:endParaRPr lang="en-US" dirty="0" smtClean="0">
              <a:solidFill>
                <a:srgbClr val="FDF9D8"/>
              </a:solidFill>
            </a:endParaRPr>
          </a:p>
          <a:p>
            <a:pPr marL="342900" indent="-342900">
              <a:buFont typeface="+mj-lt"/>
              <a:buAutoNum type="arabicPeriod"/>
            </a:pPr>
            <a:r>
              <a:rPr lang="en-US" dirty="0">
                <a:solidFill>
                  <a:srgbClr val="FDF9D8"/>
                </a:solidFill>
              </a:rPr>
              <a:t>M. K. </a:t>
            </a:r>
            <a:r>
              <a:rPr lang="en-US" dirty="0" err="1">
                <a:solidFill>
                  <a:srgbClr val="FDF9D8"/>
                </a:solidFill>
              </a:rPr>
              <a:t>ElBatanouny</a:t>
            </a:r>
            <a:r>
              <a:rPr lang="en-US" dirty="0">
                <a:solidFill>
                  <a:srgbClr val="FDF9D8"/>
                </a:solidFill>
              </a:rPr>
              <a:t>, J. </a:t>
            </a:r>
            <a:r>
              <a:rPr lang="en-US" dirty="0" err="1">
                <a:solidFill>
                  <a:srgbClr val="FDF9D8"/>
                </a:solidFill>
              </a:rPr>
              <a:t>Mangual</a:t>
            </a:r>
            <a:r>
              <a:rPr lang="en-US" dirty="0">
                <a:solidFill>
                  <a:srgbClr val="FDF9D8"/>
                </a:solidFill>
              </a:rPr>
              <a:t>, P. H. </a:t>
            </a:r>
            <a:r>
              <a:rPr lang="en-US" dirty="0" err="1">
                <a:solidFill>
                  <a:srgbClr val="FDF9D8"/>
                </a:solidFill>
              </a:rPr>
              <a:t>Ziehl</a:t>
            </a:r>
            <a:r>
              <a:rPr lang="en-US" dirty="0">
                <a:solidFill>
                  <a:srgbClr val="FDF9D8"/>
                </a:solidFill>
              </a:rPr>
              <a:t> and F. Matta, "Early Corrosion Detection in </a:t>
            </a:r>
            <a:r>
              <a:rPr lang="en-US" dirty="0" err="1">
                <a:solidFill>
                  <a:srgbClr val="FDF9D8"/>
                </a:solidFill>
              </a:rPr>
              <a:t>Prestressed</a:t>
            </a:r>
            <a:r>
              <a:rPr lang="en-US" dirty="0">
                <a:solidFill>
                  <a:srgbClr val="FDF9D8"/>
                </a:solidFill>
              </a:rPr>
              <a:t> Concrete Girders Using Acoustic Emission," </a:t>
            </a:r>
            <a:r>
              <a:rPr lang="en-US" i="1" dirty="0">
                <a:solidFill>
                  <a:srgbClr val="FDF9D8"/>
                </a:solidFill>
              </a:rPr>
              <a:t>Journal of Materials in Civil Engineering, </a:t>
            </a:r>
            <a:r>
              <a:rPr lang="en-US" dirty="0">
                <a:solidFill>
                  <a:srgbClr val="FDF9D8"/>
                </a:solidFill>
              </a:rPr>
              <a:t>vol. 26, no. 3, pp. 504-511, 1 March 2014</a:t>
            </a:r>
            <a:r>
              <a:rPr lang="en-US" dirty="0" smtClean="0">
                <a:solidFill>
                  <a:srgbClr val="FDF9D8"/>
                </a:solidFill>
              </a:rPr>
              <a:t>.</a:t>
            </a:r>
          </a:p>
          <a:p>
            <a:pPr marL="342900" indent="-342900">
              <a:buFont typeface="+mj-lt"/>
              <a:buAutoNum type="arabicPeriod"/>
            </a:pPr>
            <a:endParaRPr lang="en-US" dirty="0" smtClean="0">
              <a:solidFill>
                <a:srgbClr val="FDF9D8"/>
              </a:solidFill>
            </a:endParaRPr>
          </a:p>
          <a:p>
            <a:pPr marL="342900" indent="-342900">
              <a:buFont typeface="+mj-lt"/>
              <a:buAutoNum type="arabicPeriod"/>
            </a:pPr>
            <a:r>
              <a:rPr lang="en-US" dirty="0">
                <a:solidFill>
                  <a:srgbClr val="FDF9D8"/>
                </a:solidFill>
              </a:rPr>
              <a:t>T. M. Pape and R. E. Melchers, "Performance of 45-year-old </a:t>
            </a:r>
            <a:r>
              <a:rPr lang="en-US" dirty="0" smtClean="0">
                <a:solidFill>
                  <a:srgbClr val="FDF9D8"/>
                </a:solidFill>
              </a:rPr>
              <a:t>corroded </a:t>
            </a:r>
            <a:r>
              <a:rPr lang="en-US" dirty="0" err="1">
                <a:solidFill>
                  <a:srgbClr val="FDF9D8"/>
                </a:solidFill>
              </a:rPr>
              <a:t>prestressed</a:t>
            </a:r>
            <a:r>
              <a:rPr lang="en-US" dirty="0">
                <a:solidFill>
                  <a:srgbClr val="FDF9D8"/>
                </a:solidFill>
              </a:rPr>
              <a:t> concrete beams," </a:t>
            </a:r>
            <a:r>
              <a:rPr lang="en-US" i="1" dirty="0">
                <a:solidFill>
                  <a:srgbClr val="FDF9D8"/>
                </a:solidFill>
              </a:rPr>
              <a:t>Structures and Buildings, </a:t>
            </a:r>
            <a:r>
              <a:rPr lang="en-US" dirty="0">
                <a:solidFill>
                  <a:srgbClr val="FDF9D8"/>
                </a:solidFill>
              </a:rPr>
              <a:t>vol. 166, no. SB10, pp. 547-559, November 2013. </a:t>
            </a:r>
            <a:endParaRPr lang="en-US" dirty="0" smtClean="0">
              <a:solidFill>
                <a:srgbClr val="FDF9D8"/>
              </a:solidFill>
            </a:endParaRPr>
          </a:p>
          <a:p>
            <a:pPr marL="342900" indent="-342900">
              <a:buFont typeface="+mj-lt"/>
              <a:buAutoNum type="arabicPeriod"/>
            </a:pPr>
            <a:endParaRPr lang="en-US" dirty="0" smtClean="0">
              <a:solidFill>
                <a:srgbClr val="FDF9D8"/>
              </a:solidFill>
            </a:endParaRPr>
          </a:p>
          <a:p>
            <a:pPr marL="342900" indent="-342900">
              <a:buFont typeface="+mj-lt"/>
              <a:buAutoNum type="arabicPeriod"/>
            </a:pPr>
            <a:r>
              <a:rPr lang="en-US" dirty="0" smtClean="0">
                <a:solidFill>
                  <a:srgbClr val="FDF9D8"/>
                </a:solidFill>
              </a:rPr>
              <a:t>I</a:t>
            </a:r>
            <a:r>
              <a:rPr lang="en-US" dirty="0">
                <a:solidFill>
                  <a:srgbClr val="FDF9D8"/>
                </a:solidFill>
              </a:rPr>
              <a:t>. </a:t>
            </a:r>
            <a:r>
              <a:rPr lang="en-US" dirty="0" err="1">
                <a:solidFill>
                  <a:srgbClr val="FDF9D8"/>
                </a:solidFill>
              </a:rPr>
              <a:t>Abosrra</a:t>
            </a:r>
            <a:r>
              <a:rPr lang="en-US" dirty="0">
                <a:solidFill>
                  <a:srgbClr val="FDF9D8"/>
                </a:solidFill>
              </a:rPr>
              <a:t>, A. F. </a:t>
            </a:r>
            <a:r>
              <a:rPr lang="en-US" dirty="0" err="1">
                <a:solidFill>
                  <a:srgbClr val="FDF9D8"/>
                </a:solidFill>
              </a:rPr>
              <a:t>Ashour</a:t>
            </a:r>
            <a:r>
              <a:rPr lang="en-US" dirty="0">
                <a:solidFill>
                  <a:srgbClr val="FDF9D8"/>
                </a:solidFill>
              </a:rPr>
              <a:t> and M. </a:t>
            </a:r>
            <a:r>
              <a:rPr lang="en-US" dirty="0" err="1">
                <a:solidFill>
                  <a:srgbClr val="FDF9D8"/>
                </a:solidFill>
              </a:rPr>
              <a:t>Youseffi</a:t>
            </a:r>
            <a:r>
              <a:rPr lang="en-US" dirty="0">
                <a:solidFill>
                  <a:srgbClr val="FDF9D8"/>
                </a:solidFill>
              </a:rPr>
              <a:t>, "Corrosion of Steel Reinforcement in Concrete of </a:t>
            </a:r>
            <a:r>
              <a:rPr lang="en-US" dirty="0" smtClean="0">
                <a:solidFill>
                  <a:srgbClr val="FDF9D8"/>
                </a:solidFill>
              </a:rPr>
              <a:t>Different </a:t>
            </a:r>
            <a:r>
              <a:rPr lang="en-US" dirty="0">
                <a:solidFill>
                  <a:srgbClr val="FDF9D8"/>
                </a:solidFill>
              </a:rPr>
              <a:t>Compressive Strengths," </a:t>
            </a:r>
            <a:r>
              <a:rPr lang="en-US" i="1" dirty="0">
                <a:solidFill>
                  <a:srgbClr val="FDF9D8"/>
                </a:solidFill>
              </a:rPr>
              <a:t>Construction and Building Materials, </a:t>
            </a:r>
            <a:r>
              <a:rPr lang="en-US" dirty="0">
                <a:solidFill>
                  <a:srgbClr val="FDF9D8"/>
                </a:solidFill>
              </a:rPr>
              <a:t>23 May 2011</a:t>
            </a:r>
            <a:r>
              <a:rPr lang="en-US" dirty="0" smtClean="0">
                <a:solidFill>
                  <a:srgbClr val="FDF9D8"/>
                </a:solidFill>
              </a:rPr>
              <a:t>.</a:t>
            </a:r>
          </a:p>
        </p:txBody>
      </p:sp>
    </p:spTree>
    <p:extLst>
      <p:ext uri="{BB962C8B-B14F-4D97-AF65-F5344CB8AC3E}">
        <p14:creationId xmlns:p14="http://schemas.microsoft.com/office/powerpoint/2010/main" val="2064704989"/>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Testing Summary</a:t>
            </a:r>
            <a:endParaRPr lang="en-US" sz="4400" dirty="0">
              <a:solidFill>
                <a:srgbClr val="FDF9D8"/>
              </a:solidFill>
              <a:latin typeface="Helvetica" panose="020B0604020202020204" pitchFamily="34" charset="0"/>
              <a:cs typeface="Helvetica" panose="020B0604020202020204" pitchFamily="34" charset="0"/>
            </a:endParaRPr>
          </a:p>
        </p:txBody>
      </p:sp>
      <p:graphicFrame>
        <p:nvGraphicFramePr>
          <p:cNvPr id="6" name="Content Placeholder 5"/>
          <p:cNvGraphicFramePr>
            <a:graphicFrameLocks/>
          </p:cNvGraphicFramePr>
          <p:nvPr>
            <p:extLst>
              <p:ext uri="{D42A27DB-BD31-4B8C-83A1-F6EECF244321}">
                <p14:modId xmlns:p14="http://schemas.microsoft.com/office/powerpoint/2010/main" val="1836972818"/>
              </p:ext>
            </p:extLst>
          </p:nvPr>
        </p:nvGraphicFramePr>
        <p:xfrm>
          <a:off x="933288" y="1136443"/>
          <a:ext cx="9784080" cy="5086605"/>
        </p:xfrm>
        <a:graphic>
          <a:graphicData uri="http://schemas.openxmlformats.org/drawingml/2006/table">
            <a:tbl>
              <a:tblPr firstRow="1" firstCol="1" bandRow="1"/>
              <a:tblGrid>
                <a:gridCol w="1284120"/>
                <a:gridCol w="1365114"/>
                <a:gridCol w="3210128"/>
                <a:gridCol w="3924718"/>
              </a:tblGrid>
              <a:tr h="390656">
                <a:tc gridSpan="2">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marL="0" marR="0">
                        <a:lnSpc>
                          <a:spcPct val="115000"/>
                        </a:lnSpc>
                        <a:spcBef>
                          <a:spcPts val="0"/>
                        </a:spcBef>
                        <a:spcAft>
                          <a:spcPts val="0"/>
                        </a:spcAft>
                      </a:pPr>
                      <a:r>
                        <a:rPr lang="en-US" sz="1800" dirty="0">
                          <a:effectLst/>
                        </a:rPr>
                        <a:t>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8670" marR="58670" marT="0" marB="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c hMerge="1">
                  <a:txBody>
                    <a:bodyPr/>
                    <a:lstStyle/>
                    <a:p>
                      <a:endParaRPr lang="en-US"/>
                    </a:p>
                  </a:txBody>
                  <a:tcPr/>
                </a:tc>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Corrosion Accelerated End</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marL="0" marR="0" algn="ctr">
                        <a:lnSpc>
                          <a:spcPct val="115000"/>
                        </a:lnSpc>
                        <a:spcBef>
                          <a:spcPts val="0"/>
                        </a:spcBef>
                        <a:spcAft>
                          <a:spcPts val="0"/>
                        </a:spcAft>
                      </a:pPr>
                      <a:r>
                        <a:rPr lang="en-US" sz="1800" dirty="0">
                          <a:effectLst/>
                          <a:uFill>
                            <a:solidFill>
                              <a:srgbClr val="000000"/>
                            </a:solidFill>
                          </a:uFill>
                        </a:rPr>
                        <a:t>Control End</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1"/>
                    </a:solidFill>
                  </a:tcPr>
                </a:tc>
              </a:tr>
              <a:tr h="712949">
                <a:tc rowSpan="2">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marL="71755" marR="71755">
                        <a:lnSpc>
                          <a:spcPct val="115000"/>
                        </a:lnSpc>
                        <a:spcBef>
                          <a:spcPts val="0"/>
                        </a:spcBef>
                        <a:spcAft>
                          <a:spcPts val="0"/>
                        </a:spcAft>
                      </a:pPr>
                      <a:r>
                        <a:rPr lang="en-US" sz="1800" dirty="0">
                          <a:effectLst/>
                          <a:uFill>
                            <a:solidFill>
                              <a:srgbClr val="000000"/>
                            </a:solidFill>
                          </a:uFill>
                        </a:rPr>
                        <a:t>2-Month Tests</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58670" marR="58670" marT="0" marB="0" vert="vert27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Girder A4</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slip before cracking</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cracking before slip</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r>
              <a:tr h="823181">
                <a:tc vMerge="1">
                  <a:txBody>
                    <a:bodyPr/>
                    <a:lstStyle/>
                    <a:p>
                      <a:endParaRPr lang="en-US"/>
                    </a:p>
                  </a:txBody>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Girder C1</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slip before cracking</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Bond-shear/flexure failure; cracking before slip; flange deterioration</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r>
              <a:tr h="823181">
                <a:tc rowSpan="2">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marL="71755" marR="71755">
                        <a:lnSpc>
                          <a:spcPct val="115000"/>
                        </a:lnSpc>
                        <a:spcBef>
                          <a:spcPts val="0"/>
                        </a:spcBef>
                        <a:spcAft>
                          <a:spcPts val="0"/>
                        </a:spcAft>
                      </a:pPr>
                      <a:r>
                        <a:rPr lang="en-US" sz="1800" dirty="0">
                          <a:effectLst/>
                          <a:uFill>
                            <a:solidFill>
                              <a:srgbClr val="000000"/>
                            </a:solidFill>
                          </a:uFill>
                        </a:rPr>
                        <a:t>4-Month Tests</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58670" marR="58670" marT="0" marB="0" vert="vert27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Girder A3</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slip before cracking</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maybe flexural failure first; cracking before slip</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r>
              <a:tr h="712949">
                <a:tc vMerge="1">
                  <a:txBody>
                    <a:bodyPr/>
                    <a:lstStyle/>
                    <a:p>
                      <a:endParaRPr lang="en-US"/>
                    </a:p>
                  </a:txBody>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Girder C2</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slip before cracking</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cracking before slip</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r>
              <a:tr h="566908">
                <a:tc rowSpan="2">
                  <a:txBody>
                    <a:bodyPr/>
                    <a:lstStyle>
                      <a:lvl1pPr marL="0" algn="l" defTabSz="914400" rtl="0" eaLnBrk="1" latinLnBrk="0" hangingPunct="1">
                        <a:defRPr sz="1800" b="1" kern="1200">
                          <a:solidFill>
                            <a:schemeClr val="lt1"/>
                          </a:solidFill>
                          <a:latin typeface="Corbel"/>
                        </a:defRPr>
                      </a:lvl1pPr>
                      <a:lvl2pPr marL="457200" algn="l" defTabSz="914400" rtl="0" eaLnBrk="1" latinLnBrk="0" hangingPunct="1">
                        <a:defRPr sz="1800" b="1" kern="1200">
                          <a:solidFill>
                            <a:schemeClr val="lt1"/>
                          </a:solidFill>
                          <a:latin typeface="Corbel"/>
                        </a:defRPr>
                      </a:lvl2pPr>
                      <a:lvl3pPr marL="914400" algn="l" defTabSz="914400" rtl="0" eaLnBrk="1" latinLnBrk="0" hangingPunct="1">
                        <a:defRPr sz="1800" b="1" kern="1200">
                          <a:solidFill>
                            <a:schemeClr val="lt1"/>
                          </a:solidFill>
                          <a:latin typeface="Corbel"/>
                        </a:defRPr>
                      </a:lvl3pPr>
                      <a:lvl4pPr marL="1371600" algn="l" defTabSz="914400" rtl="0" eaLnBrk="1" latinLnBrk="0" hangingPunct="1">
                        <a:defRPr sz="1800" b="1" kern="1200">
                          <a:solidFill>
                            <a:schemeClr val="lt1"/>
                          </a:solidFill>
                          <a:latin typeface="Corbel"/>
                        </a:defRPr>
                      </a:lvl4pPr>
                      <a:lvl5pPr marL="1828800" algn="l" defTabSz="914400" rtl="0" eaLnBrk="1" latinLnBrk="0" hangingPunct="1">
                        <a:defRPr sz="1800" b="1" kern="1200">
                          <a:solidFill>
                            <a:schemeClr val="lt1"/>
                          </a:solidFill>
                          <a:latin typeface="Corbel"/>
                        </a:defRPr>
                      </a:lvl5pPr>
                      <a:lvl6pPr marL="2286000" algn="l" defTabSz="914400" rtl="0" eaLnBrk="1" latinLnBrk="0" hangingPunct="1">
                        <a:defRPr sz="1800" b="1" kern="1200">
                          <a:solidFill>
                            <a:schemeClr val="lt1"/>
                          </a:solidFill>
                          <a:latin typeface="Corbel"/>
                        </a:defRPr>
                      </a:lvl6pPr>
                      <a:lvl7pPr marL="2743200" algn="l" defTabSz="914400" rtl="0" eaLnBrk="1" latinLnBrk="0" hangingPunct="1">
                        <a:defRPr sz="1800" b="1" kern="1200">
                          <a:solidFill>
                            <a:schemeClr val="lt1"/>
                          </a:solidFill>
                          <a:latin typeface="Corbel"/>
                        </a:defRPr>
                      </a:lvl7pPr>
                      <a:lvl8pPr marL="3200400" algn="l" defTabSz="914400" rtl="0" eaLnBrk="1" latinLnBrk="0" hangingPunct="1">
                        <a:defRPr sz="1800" b="1" kern="1200">
                          <a:solidFill>
                            <a:schemeClr val="lt1"/>
                          </a:solidFill>
                          <a:latin typeface="Corbel"/>
                        </a:defRPr>
                      </a:lvl8pPr>
                      <a:lvl9pPr marL="3657600" algn="l" defTabSz="914400" rtl="0" eaLnBrk="1" latinLnBrk="0" hangingPunct="1">
                        <a:defRPr sz="1800" b="1" kern="1200">
                          <a:solidFill>
                            <a:schemeClr val="lt1"/>
                          </a:solidFill>
                          <a:latin typeface="Corbel"/>
                        </a:defRPr>
                      </a:lvl9pPr>
                    </a:lstStyle>
                    <a:p>
                      <a:pPr marL="71755" marR="71755">
                        <a:lnSpc>
                          <a:spcPct val="115000"/>
                        </a:lnSpc>
                        <a:spcBef>
                          <a:spcPts val="0"/>
                        </a:spcBef>
                        <a:spcAft>
                          <a:spcPts val="0"/>
                        </a:spcAft>
                      </a:pPr>
                      <a:r>
                        <a:rPr lang="en-US" sz="1800" dirty="0">
                          <a:effectLst/>
                          <a:uFill>
                            <a:solidFill>
                              <a:srgbClr val="000000"/>
                            </a:solidFill>
                          </a:uFill>
                        </a:rPr>
                        <a:t>6-Month Tests</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58670" marR="58670" marT="0" marB="0" vert="vert27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Girder A2</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Web-shear failure</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cracking before slip</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lumMod val="85000"/>
                      </a:schemeClr>
                    </a:solidFill>
                  </a:tcPr>
                </a:tc>
              </a:tr>
              <a:tr h="1035241">
                <a:tc vMerge="1">
                  <a:txBody>
                    <a:bodyPr/>
                    <a:lstStyle/>
                    <a:p>
                      <a:endParaRPr lang="en-US"/>
                    </a:p>
                  </a:txBody>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Girder C3</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Bond-shear/flexure failure; cracking before slip; concrete crushed at load point</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orbel"/>
                        </a:defRPr>
                      </a:lvl1pPr>
                      <a:lvl2pPr marL="457200" algn="l" defTabSz="914400" rtl="0" eaLnBrk="1" latinLnBrk="0" hangingPunct="1">
                        <a:defRPr sz="1800" kern="1200">
                          <a:solidFill>
                            <a:schemeClr val="dk1"/>
                          </a:solidFill>
                          <a:latin typeface="Corbel"/>
                        </a:defRPr>
                      </a:lvl2pPr>
                      <a:lvl3pPr marL="914400" algn="l" defTabSz="914400" rtl="0" eaLnBrk="1" latinLnBrk="0" hangingPunct="1">
                        <a:defRPr sz="1800" kern="1200">
                          <a:solidFill>
                            <a:schemeClr val="dk1"/>
                          </a:solidFill>
                          <a:latin typeface="Corbel"/>
                        </a:defRPr>
                      </a:lvl3pPr>
                      <a:lvl4pPr marL="1371600" algn="l" defTabSz="914400" rtl="0" eaLnBrk="1" latinLnBrk="0" hangingPunct="1">
                        <a:defRPr sz="1800" kern="1200">
                          <a:solidFill>
                            <a:schemeClr val="dk1"/>
                          </a:solidFill>
                          <a:latin typeface="Corbel"/>
                        </a:defRPr>
                      </a:lvl4pPr>
                      <a:lvl5pPr marL="1828800" algn="l" defTabSz="914400" rtl="0" eaLnBrk="1" latinLnBrk="0" hangingPunct="1">
                        <a:defRPr sz="1800" kern="1200">
                          <a:solidFill>
                            <a:schemeClr val="dk1"/>
                          </a:solidFill>
                          <a:latin typeface="Corbel"/>
                        </a:defRPr>
                      </a:lvl5pPr>
                      <a:lvl6pPr marL="2286000" algn="l" defTabSz="914400" rtl="0" eaLnBrk="1" latinLnBrk="0" hangingPunct="1">
                        <a:defRPr sz="1800" kern="1200">
                          <a:solidFill>
                            <a:schemeClr val="dk1"/>
                          </a:solidFill>
                          <a:latin typeface="Corbel"/>
                        </a:defRPr>
                      </a:lvl6pPr>
                      <a:lvl7pPr marL="2743200" algn="l" defTabSz="914400" rtl="0" eaLnBrk="1" latinLnBrk="0" hangingPunct="1">
                        <a:defRPr sz="1800" kern="1200">
                          <a:solidFill>
                            <a:schemeClr val="dk1"/>
                          </a:solidFill>
                          <a:latin typeface="Corbel"/>
                        </a:defRPr>
                      </a:lvl7pPr>
                      <a:lvl8pPr marL="3200400" algn="l" defTabSz="914400" rtl="0" eaLnBrk="1" latinLnBrk="0" hangingPunct="1">
                        <a:defRPr sz="1800" kern="1200">
                          <a:solidFill>
                            <a:schemeClr val="dk1"/>
                          </a:solidFill>
                          <a:latin typeface="Corbel"/>
                        </a:defRPr>
                      </a:lvl8pPr>
                      <a:lvl9pPr marL="3657600" algn="l" defTabSz="914400" rtl="0" eaLnBrk="1" latinLnBrk="0" hangingPunct="1">
                        <a:defRPr sz="1800" kern="1200">
                          <a:solidFill>
                            <a:schemeClr val="dk1"/>
                          </a:solidFill>
                          <a:latin typeface="Corbel"/>
                        </a:defRPr>
                      </a:lvl9pPr>
                    </a:lstStyle>
                    <a:p>
                      <a:pPr marL="0" marR="0">
                        <a:lnSpc>
                          <a:spcPct val="115000"/>
                        </a:lnSpc>
                        <a:spcBef>
                          <a:spcPts val="0"/>
                        </a:spcBef>
                        <a:spcAft>
                          <a:spcPts val="0"/>
                        </a:spcAft>
                      </a:pPr>
                      <a:r>
                        <a:rPr lang="en-US" sz="1800" dirty="0">
                          <a:effectLst/>
                          <a:uFill>
                            <a:solidFill>
                              <a:srgbClr val="000000"/>
                            </a:solidFill>
                          </a:uFill>
                        </a:rPr>
                        <a:t>Bond-shear failure; cracking before slip</a:t>
                      </a:r>
                      <a:endParaRPr lang="en-US" sz="1800" dirty="0">
                        <a:solidFill>
                          <a:srgbClr val="000000"/>
                        </a:solidFill>
                        <a:effectLst/>
                        <a:uFill>
                          <a:solidFill>
                            <a:srgbClr val="000000"/>
                          </a:solidFill>
                        </a:uFill>
                        <a:latin typeface="Times New Roman" panose="02020603050405020304" pitchFamily="18" charset="0"/>
                        <a:ea typeface="Arial Unicode MS" panose="020B0604020202020204" pitchFamily="34" charset="-128"/>
                        <a:cs typeface="Arial Unicode MS" panose="020B0604020202020204" pitchFamily="34" charset="-128"/>
                      </a:endParaRPr>
                    </a:p>
                  </a:txBody>
                  <a:tcPr marL="43459" marR="43459" marT="43459" marB="4345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092370121"/>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Small-Scale Shear Tests</a:t>
            </a:r>
            <a:endParaRPr lang="en-US" sz="4800" dirty="0">
              <a:solidFill>
                <a:srgbClr val="FDF9D8"/>
              </a:solidFill>
              <a:latin typeface="Helvetica" panose="020B0604020202020204" pitchFamily="34" charset="0"/>
              <a:cs typeface="Helvetica" panose="020B0604020202020204" pitchFamily="34" charset="0"/>
            </a:endParaRPr>
          </a:p>
        </p:txBody>
      </p:sp>
      <p:pic>
        <p:nvPicPr>
          <p:cNvPr id="7" name="Picture 6" descr="This figure is a bar graph with applied load on the y-axis and eposure time on the x-axis. For an exposure of two months, data from four specimens are shown (A4SC, A4N, C1NC, C1S). For an expsoure of four months only three specimens provided reliable data (A3N, C2NC, C2S). For an exposure of six months only two specimens produced reliable data (C3S, A2N). Both six month specimens are marked with an asterisk explained by the note in the figure caption. For each specimen there are two bars, one for load at measured slip of 0.01 in. (solid black) and one for load at initiation of cracking (gray hatch lines)." title="Comparison of applied load at first strand slip and cracking for all specimens with reliable data"/>
          <p:cNvPicPr/>
          <p:nvPr/>
        </p:nvPicPr>
        <p:blipFill>
          <a:blip r:embed="rId3">
            <a:extLst>
              <a:ext uri="{28A0092B-C50C-407E-A947-70E740481C1C}">
                <a14:useLocalDpi xmlns:a14="http://schemas.microsoft.com/office/drawing/2010/main"/>
              </a:ext>
            </a:extLst>
          </a:blip>
          <a:stretch>
            <a:fillRect/>
          </a:stretch>
        </p:blipFill>
        <p:spPr>
          <a:xfrm>
            <a:off x="1979245" y="1600198"/>
            <a:ext cx="7528169" cy="4782601"/>
          </a:xfrm>
          <a:prstGeom prst="rect">
            <a:avLst/>
          </a:prstGeom>
        </p:spPr>
      </p:pic>
    </p:spTree>
    <p:extLst>
      <p:ext uri="{BB962C8B-B14F-4D97-AF65-F5344CB8AC3E}">
        <p14:creationId xmlns:p14="http://schemas.microsoft.com/office/powerpoint/2010/main" val="4139161462"/>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Introduction</a:t>
            </a:r>
            <a:endParaRPr lang="en-US" sz="4400" dirty="0">
              <a:solidFill>
                <a:srgbClr val="FDF9D8"/>
              </a:solidFill>
              <a:latin typeface="Helvetica" panose="020B0604020202020204" pitchFamily="34" charset="0"/>
              <a:cs typeface="Helvetica" panose="020B0604020202020204" pitchFamily="34" charset="0"/>
            </a:endParaRPr>
          </a:p>
        </p:txBody>
      </p:sp>
      <p:sp>
        <p:nvSpPr>
          <p:cNvPr id="10" name="TextBox 9"/>
          <p:cNvSpPr txBox="1"/>
          <p:nvPr/>
        </p:nvSpPr>
        <p:spPr>
          <a:xfrm>
            <a:off x="1397400" y="1151155"/>
            <a:ext cx="9691013" cy="2646878"/>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Initial concerns by ODOT</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Shear rating of older bridges</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End region cracking</a:t>
            </a:r>
            <a:endParaRPr lang="en-US" sz="3200" dirty="0">
              <a:solidFill>
                <a:srgbClr val="FDF9D8"/>
              </a:solidFill>
              <a:latin typeface="Helvetica" panose="020B0604020202020204" pitchFamily="34" charset="0"/>
              <a:cs typeface="Helvetica" panose="020B0604020202020204" pitchFamily="34" charset="0"/>
            </a:endParaRP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How are these connected?</a:t>
            </a:r>
            <a:endParaRPr lang="en-US" sz="3600" dirty="0">
              <a:solidFill>
                <a:srgbClr val="FDF9D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189116290"/>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Background</a:t>
            </a:r>
            <a:endParaRPr lang="en-US" sz="4400" dirty="0">
              <a:solidFill>
                <a:srgbClr val="FDF9D8"/>
              </a:solidFill>
              <a:latin typeface="Helvetica" panose="020B0604020202020204" pitchFamily="34" charset="0"/>
              <a:cs typeface="Helvetica" panose="020B0604020202020204" pitchFamily="34" charset="0"/>
            </a:endParaRPr>
          </a:p>
        </p:txBody>
      </p:sp>
      <p:sp>
        <p:nvSpPr>
          <p:cNvPr id="10" name="TextBox 9"/>
          <p:cNvSpPr txBox="1"/>
          <p:nvPr/>
        </p:nvSpPr>
        <p:spPr>
          <a:xfrm>
            <a:off x="1397400" y="1120675"/>
            <a:ext cx="10500720" cy="1354217"/>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Large concentration of steel in end </a:t>
            </a:r>
            <a:r>
              <a:rPr lang="en-US" sz="3600" dirty="0">
                <a:solidFill>
                  <a:srgbClr val="FDF9D8"/>
                </a:solidFill>
                <a:latin typeface="Helvetica" panose="020B0604020202020204" pitchFamily="34" charset="0"/>
                <a:cs typeface="Helvetica" panose="020B0604020202020204" pitchFamily="34" charset="0"/>
              </a:rPr>
              <a:t>r</a:t>
            </a:r>
            <a:r>
              <a:rPr lang="en-US" sz="3600" dirty="0" smtClean="0">
                <a:solidFill>
                  <a:srgbClr val="FDF9D8"/>
                </a:solidFill>
                <a:latin typeface="Helvetica" panose="020B0604020202020204" pitchFamily="34" charset="0"/>
                <a:cs typeface="Helvetica" panose="020B0604020202020204" pitchFamily="34" charset="0"/>
              </a:rPr>
              <a:t>egions</a:t>
            </a: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Leaking expansion joints</a:t>
            </a:r>
          </a:p>
        </p:txBody>
      </p:sp>
      <p:grpSp>
        <p:nvGrpSpPr>
          <p:cNvPr id="2" name="Group 1"/>
          <p:cNvGrpSpPr/>
          <p:nvPr/>
        </p:nvGrpSpPr>
        <p:grpSpPr>
          <a:xfrm>
            <a:off x="3306725" y="2742281"/>
            <a:ext cx="5261510" cy="3940662"/>
            <a:chOff x="5473212" y="2303463"/>
            <a:chExt cx="5986463" cy="448945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212" y="2303463"/>
              <a:ext cx="5986463"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6778256" y="4475668"/>
              <a:ext cx="1796902" cy="425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8927361" y="4496933"/>
              <a:ext cx="1796902" cy="425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7150607"/>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1016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Background</a:t>
            </a:r>
            <a:endParaRPr lang="en-US" sz="4400" dirty="0">
              <a:solidFill>
                <a:srgbClr val="FDF9D8"/>
              </a:solidFill>
              <a:latin typeface="Helvetica" panose="020B0604020202020204" pitchFamily="34" charset="0"/>
              <a:cs typeface="Helvetica" panose="020B0604020202020204" pitchFamily="34" charset="0"/>
            </a:endParaRPr>
          </a:p>
        </p:txBody>
      </p:sp>
      <p:sp>
        <p:nvSpPr>
          <p:cNvPr id="10" name="TextBox 9"/>
          <p:cNvSpPr txBox="1"/>
          <p:nvPr/>
        </p:nvSpPr>
        <p:spPr>
          <a:xfrm>
            <a:off x="1397400" y="1130835"/>
            <a:ext cx="9483960" cy="5570756"/>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Corrosion may have larger effect in </a:t>
            </a:r>
            <a:r>
              <a:rPr lang="en-US" sz="3600" dirty="0" err="1" smtClean="0">
                <a:solidFill>
                  <a:srgbClr val="FDF9D8"/>
                </a:solidFill>
                <a:latin typeface="Helvetica" panose="020B0604020202020204" pitchFamily="34" charset="0"/>
                <a:cs typeface="Helvetica" panose="020B0604020202020204" pitchFamily="34" charset="0"/>
              </a:rPr>
              <a:t>prestressed</a:t>
            </a:r>
            <a:r>
              <a:rPr lang="en-US" sz="3600" dirty="0" smtClean="0">
                <a:solidFill>
                  <a:srgbClr val="FDF9D8"/>
                </a:solidFill>
                <a:latin typeface="Helvetica" panose="020B0604020202020204" pitchFamily="34" charset="0"/>
                <a:cs typeface="Helvetica" panose="020B0604020202020204" pitchFamily="34" charset="0"/>
              </a:rPr>
              <a:t> elements </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larger percentage section loss [1], higher stress [2]</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Corrosion deterioration reduces capacity [3,4,5]</a:t>
            </a: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Minor corrosion can increase bond capacity [6]</a:t>
            </a:r>
          </a:p>
          <a:p>
            <a:endParaRPr lang="en-US" sz="4400" dirty="0" smtClean="0">
              <a:solidFill>
                <a:srgbClr val="FDF9D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556052747"/>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a:solidFill>
                  <a:srgbClr val="FDF9D8"/>
                </a:solidFill>
                <a:latin typeface="Helvetica" panose="020B0604020202020204" pitchFamily="34" charset="0"/>
                <a:cs typeface="Helvetica" panose="020B0604020202020204" pitchFamily="34" charset="0"/>
              </a:rPr>
              <a:t>Testing </a:t>
            </a:r>
            <a:r>
              <a:rPr lang="en-US" sz="4400" dirty="0" smtClean="0">
                <a:solidFill>
                  <a:srgbClr val="FDF9D8"/>
                </a:solidFill>
                <a:latin typeface="Helvetica" panose="020B0604020202020204" pitchFamily="34" charset="0"/>
                <a:cs typeface="Helvetica" panose="020B0604020202020204" pitchFamily="34" charset="0"/>
              </a:rPr>
              <a:t>Two Full-Scale</a:t>
            </a:r>
            <a:r>
              <a:rPr lang="en-US" sz="4400" dirty="0">
                <a:solidFill>
                  <a:srgbClr val="FDF9D8"/>
                </a:solidFill>
                <a:latin typeface="Helvetica" panose="020B0604020202020204" pitchFamily="34" charset="0"/>
                <a:cs typeface="Helvetica" panose="020B0604020202020204" pitchFamily="34" charset="0"/>
              </a:rPr>
              <a:t>, aged girders </a:t>
            </a:r>
            <a:endParaRPr lang="en-US" sz="4800" dirty="0">
              <a:solidFill>
                <a:srgbClr val="FDF9D8"/>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11" y="989093"/>
            <a:ext cx="6619100" cy="4964326"/>
          </a:xfrm>
          <a:prstGeom prst="rect">
            <a:avLst/>
          </a:prstGeom>
          <a:ln w="25400">
            <a:solidFill>
              <a:srgbClr val="FDF9D8"/>
            </a:solidFill>
          </a:ln>
        </p:spPr>
      </p:pic>
      <p:sp>
        <p:nvSpPr>
          <p:cNvPr id="12" name="TextBox 11"/>
          <p:cNvSpPr txBox="1"/>
          <p:nvPr/>
        </p:nvSpPr>
        <p:spPr>
          <a:xfrm>
            <a:off x="7279278" y="2011777"/>
            <a:ext cx="4255222" cy="2062103"/>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I-244 Tulsa</a:t>
            </a:r>
          </a:p>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30 </a:t>
            </a:r>
            <a:r>
              <a:rPr lang="en-US" sz="3600" dirty="0" err="1">
                <a:solidFill>
                  <a:srgbClr val="FDF9D8"/>
                </a:solidFill>
                <a:latin typeface="Helvetica" panose="020B0604020202020204" pitchFamily="34" charset="0"/>
                <a:cs typeface="Helvetica" panose="020B0604020202020204" pitchFamily="34" charset="0"/>
              </a:rPr>
              <a:t>ft</a:t>
            </a:r>
            <a:r>
              <a:rPr lang="en-US" sz="3600" dirty="0">
                <a:solidFill>
                  <a:srgbClr val="FDF9D8"/>
                </a:solidFill>
                <a:latin typeface="Helvetica" panose="020B0604020202020204" pitchFamily="34" charset="0"/>
                <a:cs typeface="Helvetica" panose="020B0604020202020204" pitchFamily="34" charset="0"/>
              </a:rPr>
              <a:t> girder</a:t>
            </a:r>
          </a:p>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46 </a:t>
            </a:r>
            <a:r>
              <a:rPr lang="en-US" sz="3600" dirty="0" err="1">
                <a:solidFill>
                  <a:srgbClr val="FDF9D8"/>
                </a:solidFill>
                <a:latin typeface="Helvetica" panose="020B0604020202020204" pitchFamily="34" charset="0"/>
                <a:cs typeface="Helvetica" panose="020B0604020202020204" pitchFamily="34" charset="0"/>
              </a:rPr>
              <a:t>ft</a:t>
            </a:r>
            <a:r>
              <a:rPr lang="en-US" sz="3600" dirty="0">
                <a:solidFill>
                  <a:srgbClr val="FDF9D8"/>
                </a:solidFill>
                <a:latin typeface="Helvetica" panose="020B0604020202020204" pitchFamily="34" charset="0"/>
                <a:cs typeface="Helvetica" panose="020B0604020202020204" pitchFamily="34" charset="0"/>
              </a:rPr>
              <a:t> girder</a:t>
            </a:r>
          </a:p>
        </p:txBody>
      </p:sp>
    </p:spTree>
    <p:extLst>
      <p:ext uri="{BB962C8B-B14F-4D97-AF65-F5344CB8AC3E}">
        <p14:creationId xmlns:p14="http://schemas.microsoft.com/office/powerpoint/2010/main" val="657066000"/>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476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 y="30480"/>
            <a:ext cx="8987589"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a:solidFill>
                  <a:srgbClr val="FDF9D8"/>
                </a:solidFill>
                <a:latin typeface="Helvetica" panose="020B0604020202020204" pitchFamily="34" charset="0"/>
                <a:cs typeface="Helvetica" panose="020B0604020202020204" pitchFamily="34" charset="0"/>
              </a:rPr>
              <a:t>Full </a:t>
            </a:r>
            <a:r>
              <a:rPr lang="en-US" sz="4400" dirty="0" smtClean="0">
                <a:solidFill>
                  <a:srgbClr val="FDF9D8"/>
                </a:solidFill>
                <a:latin typeface="Helvetica" panose="020B0604020202020204" pitchFamily="34" charset="0"/>
                <a:cs typeface="Helvetica" panose="020B0604020202020204" pitchFamily="34" charset="0"/>
              </a:rPr>
              <a:t>Scale Tests</a:t>
            </a:r>
            <a:endParaRPr lang="en-US" sz="4400" dirty="0">
              <a:solidFill>
                <a:srgbClr val="FDF9D8"/>
              </a:solidFill>
              <a:latin typeface="Helvetica" panose="020B0604020202020204" pitchFamily="34" charset="0"/>
              <a:cs typeface="Helvetica" panose="020B0604020202020204" pitchFamily="34" charset="0"/>
            </a:endParaRPr>
          </a:p>
        </p:txBody>
      </p:sp>
      <p:sp>
        <p:nvSpPr>
          <p:cNvPr id="2" name="AutoShape 3" descr="https://photos-1.dropbox.com/t/2/AACS5ePeJaKtq2FYLaQeMGf9F_iV1ta5cuBZPME8D6axLg/12/326649743/jpeg/32x32/1/_/1/2/DSC04197.JPG/ENa8jsQCGKISIAcoBw/YkvTVzE1wT5k74SVnADdx63vLHDtBBiVWsBmbRgKWIo%2Cn-nOs3JBKiA-LiEd2vfvNxvoGLwhVNA4UDP3Ak8Liqw?size=1024x768&amp;size_mode=3"/>
          <p:cNvSpPr>
            <a:spLocks noChangeAspect="1" noChangeArrowheads="1"/>
          </p:cNvSpPr>
          <p:nvPr/>
        </p:nvSpPr>
        <p:spPr bwMode="auto">
          <a:xfrm>
            <a:off x="1498430" y="2429598"/>
            <a:ext cx="3362327" cy="3362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7452" y="987254"/>
            <a:ext cx="7464743" cy="5598558"/>
          </a:xfrm>
          <a:prstGeom prst="rect">
            <a:avLst/>
          </a:prstGeom>
          <a:ln>
            <a:solidFill>
              <a:srgbClr val="FDF9D8"/>
            </a:solidFill>
          </a:ln>
        </p:spPr>
      </p:pic>
    </p:spTree>
    <p:extLst>
      <p:ext uri="{BB962C8B-B14F-4D97-AF65-F5344CB8AC3E}">
        <p14:creationId xmlns:p14="http://schemas.microsoft.com/office/powerpoint/2010/main" val="3697089254"/>
      </p:ext>
    </p:extLst>
  </p:cSld>
  <p:clrMapOvr>
    <a:masterClrMapping/>
  </p:clrMapOvr>
  <mc:AlternateContent xmlns:mc="http://schemas.openxmlformats.org/markup-compatibility/2006" xmlns:p14="http://schemas.microsoft.com/office/powerpoint/2010/main">
    <mc:Choice Requires="p14">
      <p:transition spd="slow" p14:dur="2000" advTm="49227"/>
    </mc:Choice>
    <mc:Fallback xmlns="">
      <p:transition spd="slow" advTm="4922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Field Inspections </a:t>
            </a:r>
            <a:endParaRPr lang="en-US" sz="4800" dirty="0">
              <a:solidFill>
                <a:srgbClr val="FDF9D8"/>
              </a:solidFill>
              <a:latin typeface="Helvetica" panose="020B0604020202020204" pitchFamily="34" charset="0"/>
              <a:cs typeface="Helvetica" panose="020B0604020202020204" pitchFamily="34" charset="0"/>
            </a:endParaRPr>
          </a:p>
        </p:txBody>
      </p:sp>
      <p:sp>
        <p:nvSpPr>
          <p:cNvPr id="10" name="TextBox 9"/>
          <p:cNvSpPr txBox="1"/>
          <p:nvPr/>
        </p:nvSpPr>
        <p:spPr>
          <a:xfrm>
            <a:off x="1397400" y="1120675"/>
            <a:ext cx="9691013" cy="3939540"/>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Visited 19 Oklahoma Bridges</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Built from 1960 – 1979</a:t>
            </a:r>
          </a:p>
          <a:p>
            <a:pPr marL="1143000" lvl="1" indent="-685800">
              <a:spcAft>
                <a:spcPts val="1200"/>
              </a:spcAft>
              <a:buFont typeface="Arial" panose="020B0604020202020204" pitchFamily="34" charset="0"/>
              <a:buChar char="•"/>
            </a:pPr>
            <a:r>
              <a:rPr lang="en-US" sz="3200" dirty="0" err="1" smtClean="0">
                <a:solidFill>
                  <a:srgbClr val="FDF9D8"/>
                </a:solidFill>
                <a:latin typeface="Helvetica" panose="020B0604020202020204" pitchFamily="34" charset="0"/>
                <a:cs typeface="Helvetica" panose="020B0604020202020204" pitchFamily="34" charset="0"/>
              </a:rPr>
              <a:t>Prestressed</a:t>
            </a:r>
            <a:r>
              <a:rPr lang="en-US" sz="3200" dirty="0" smtClean="0">
                <a:solidFill>
                  <a:srgbClr val="FDF9D8"/>
                </a:solidFill>
                <a:latin typeface="Helvetica" panose="020B0604020202020204" pitchFamily="34" charset="0"/>
                <a:cs typeface="Helvetica" panose="020B0604020202020204" pitchFamily="34" charset="0"/>
              </a:rPr>
              <a:t> Concrete</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Stringer/Multi-beam or Girder</a:t>
            </a:r>
          </a:p>
          <a:p>
            <a:pPr marL="1143000" lvl="1" indent="-685800">
              <a:spcAft>
                <a:spcPts val="1200"/>
              </a:spcAft>
              <a:buFont typeface="Arial" panose="020B0604020202020204" pitchFamily="34" charset="0"/>
              <a:buChar char="•"/>
            </a:pPr>
            <a:r>
              <a:rPr lang="en-US" sz="3200" dirty="0" smtClean="0">
                <a:solidFill>
                  <a:srgbClr val="FDF9D8"/>
                </a:solidFill>
                <a:latin typeface="Helvetica" panose="020B0604020202020204" pitchFamily="34" charset="0"/>
                <a:cs typeface="Helvetica" panose="020B0604020202020204" pitchFamily="34" charset="0"/>
              </a:rPr>
              <a:t>Varying Superstructure Ratings</a:t>
            </a: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Identify Common Features</a:t>
            </a:r>
            <a:endParaRPr lang="en-US" sz="3600" dirty="0">
              <a:solidFill>
                <a:srgbClr val="FDF9D8"/>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930165410"/>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90000"/>
          </a:solidFill>
          <a:ln w="25400">
            <a:solidFill>
              <a:srgbClr val="FDF9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0480"/>
            <a:ext cx="12192000" cy="830997"/>
          </a:xfrm>
          <a:prstGeom prst="rect">
            <a:avLst/>
          </a:prstGeom>
          <a:noFill/>
        </p:spPr>
        <p:txBody>
          <a:bodyPr wrap="square" rtlCol="0">
            <a:spAutoFit/>
          </a:bodyPr>
          <a:lstStyle/>
          <a:p>
            <a:r>
              <a:rPr lang="en-US" sz="4800" dirty="0">
                <a:solidFill>
                  <a:srgbClr val="FDF9D8"/>
                </a:solidFill>
                <a:latin typeface="Helvetica" panose="020B0604020202020204" pitchFamily="34" charset="0"/>
                <a:cs typeface="Helvetica" panose="020B0604020202020204" pitchFamily="34" charset="0"/>
              </a:rPr>
              <a:t>	</a:t>
            </a:r>
            <a:r>
              <a:rPr lang="en-US" sz="4400" dirty="0" smtClean="0">
                <a:solidFill>
                  <a:srgbClr val="FDF9D8"/>
                </a:solidFill>
                <a:latin typeface="Helvetica" panose="020B0604020202020204" pitchFamily="34" charset="0"/>
                <a:cs typeface="Helvetica" panose="020B0604020202020204" pitchFamily="34" charset="0"/>
              </a:rPr>
              <a:t>Common Characteristics</a:t>
            </a:r>
            <a:endParaRPr lang="en-US" sz="4400" dirty="0">
              <a:solidFill>
                <a:srgbClr val="FDF9D8"/>
              </a:solidFill>
              <a:latin typeface="Helvetica" panose="020B0604020202020204" pitchFamily="34" charset="0"/>
              <a:cs typeface="Helvetica" panose="020B0604020202020204" pitchFamily="34" charset="0"/>
            </a:endParaRPr>
          </a:p>
        </p:txBody>
      </p:sp>
      <p:pic>
        <p:nvPicPr>
          <p:cNvPr id="6" name="Content Placeholder 3"/>
          <p:cNvPicPr>
            <a:picLocks/>
          </p:cNvPicPr>
          <p:nvPr/>
        </p:nvPicPr>
        <p:blipFill>
          <a:blip r:embed="rId3">
            <a:extLst>
              <a:ext uri="{28A0092B-C50C-407E-A947-70E740481C1C}">
                <a14:useLocalDpi xmlns:a14="http://schemas.microsoft.com/office/drawing/2010/main" val="0"/>
              </a:ext>
            </a:extLst>
          </a:blip>
          <a:stretch>
            <a:fillRect/>
          </a:stretch>
        </p:blipFill>
        <p:spPr>
          <a:xfrm>
            <a:off x="172851" y="1749016"/>
            <a:ext cx="5447012" cy="4123464"/>
          </a:xfrm>
          <a:prstGeom prst="rect">
            <a:avLst/>
          </a:prstGeom>
        </p:spPr>
      </p:pic>
      <p:sp>
        <p:nvSpPr>
          <p:cNvPr id="7" name="TextBox 6"/>
          <p:cNvSpPr txBox="1"/>
          <p:nvPr/>
        </p:nvSpPr>
        <p:spPr>
          <a:xfrm>
            <a:off x="5953761" y="1413736"/>
            <a:ext cx="5851378" cy="3877985"/>
          </a:xfrm>
          <a:prstGeom prst="rect">
            <a:avLst/>
          </a:prstGeom>
          <a:noFill/>
        </p:spPr>
        <p:txBody>
          <a:bodyPr wrap="square" rtlCol="0">
            <a:spAutoFit/>
          </a:bodyPr>
          <a:lstStyle/>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Corroded bearing plates</a:t>
            </a:r>
          </a:p>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Corroded anchor </a:t>
            </a:r>
            <a:r>
              <a:rPr lang="en-US" sz="3600" dirty="0" smtClean="0">
                <a:solidFill>
                  <a:srgbClr val="FDF9D8"/>
                </a:solidFill>
                <a:latin typeface="Helvetica" panose="020B0604020202020204" pitchFamily="34" charset="0"/>
                <a:cs typeface="Helvetica" panose="020B0604020202020204" pitchFamily="34" charset="0"/>
              </a:rPr>
              <a:t>bolts</a:t>
            </a:r>
          </a:p>
          <a:p>
            <a:pPr marL="685800" indent="-685800">
              <a:spcAft>
                <a:spcPts val="1200"/>
              </a:spcAft>
              <a:buFont typeface="Arial" panose="020B0604020202020204" pitchFamily="34" charset="0"/>
              <a:buChar char="•"/>
            </a:pPr>
            <a:r>
              <a:rPr lang="en-US" sz="3600" dirty="0" smtClean="0">
                <a:solidFill>
                  <a:srgbClr val="FDF9D8"/>
                </a:solidFill>
                <a:latin typeface="Helvetica" panose="020B0604020202020204" pitchFamily="34" charset="0"/>
                <a:cs typeface="Helvetica" panose="020B0604020202020204" pitchFamily="34" charset="0"/>
              </a:rPr>
              <a:t>Spalling </a:t>
            </a:r>
            <a:r>
              <a:rPr lang="en-US" sz="3600" dirty="0">
                <a:solidFill>
                  <a:srgbClr val="FDF9D8"/>
                </a:solidFill>
                <a:latin typeface="Helvetica" panose="020B0604020202020204" pitchFamily="34" charset="0"/>
                <a:cs typeface="Helvetica" panose="020B0604020202020204" pitchFamily="34" charset="0"/>
              </a:rPr>
              <a:t>above the support</a:t>
            </a:r>
          </a:p>
          <a:p>
            <a:pPr marL="685800" indent="-685800">
              <a:spcAft>
                <a:spcPts val="1200"/>
              </a:spcAft>
              <a:buFont typeface="Arial" panose="020B0604020202020204" pitchFamily="34" charset="0"/>
              <a:buChar char="•"/>
            </a:pPr>
            <a:r>
              <a:rPr lang="en-US" sz="3600" dirty="0">
                <a:solidFill>
                  <a:srgbClr val="FDF9D8"/>
                </a:solidFill>
                <a:latin typeface="Helvetica" panose="020B0604020202020204" pitchFamily="34" charset="0"/>
                <a:cs typeface="Helvetica" panose="020B0604020202020204" pitchFamily="34" charset="0"/>
              </a:rPr>
              <a:t>Exposed rebar and </a:t>
            </a:r>
            <a:r>
              <a:rPr lang="en-US" sz="3600" dirty="0" err="1">
                <a:solidFill>
                  <a:srgbClr val="FDF9D8"/>
                </a:solidFill>
                <a:latin typeface="Helvetica" panose="020B0604020202020204" pitchFamily="34" charset="0"/>
                <a:cs typeface="Helvetica" panose="020B0604020202020204" pitchFamily="34" charset="0"/>
              </a:rPr>
              <a:t>prestressing</a:t>
            </a:r>
            <a:r>
              <a:rPr lang="en-US" sz="3600" dirty="0">
                <a:solidFill>
                  <a:srgbClr val="FDF9D8"/>
                </a:solidFill>
                <a:latin typeface="Helvetica" panose="020B0604020202020204" pitchFamily="34" charset="0"/>
                <a:cs typeface="Helvetica" panose="020B0604020202020204" pitchFamily="34" charset="0"/>
              </a:rPr>
              <a:t> strands</a:t>
            </a:r>
          </a:p>
        </p:txBody>
      </p:sp>
    </p:spTree>
    <p:extLst>
      <p:ext uri="{BB962C8B-B14F-4D97-AF65-F5344CB8AC3E}">
        <p14:creationId xmlns:p14="http://schemas.microsoft.com/office/powerpoint/2010/main" val="2300266510"/>
      </p:ext>
    </p:extLst>
  </p:cSld>
  <p:clrMapOvr>
    <a:masterClrMapping/>
  </p:clrMapOvr>
  <mc:AlternateContent xmlns:mc="http://schemas.openxmlformats.org/markup-compatibility/2006" xmlns:p14="http://schemas.microsoft.com/office/powerpoint/2010/main">
    <mc:Choice Requires="p14">
      <p:transition spd="slow" p14:dur="2000" advTm="64466"/>
    </mc:Choice>
    <mc:Fallback xmlns="">
      <p:transition spd="slow" advTm="64466"/>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2592</TotalTime>
  <Words>733</Words>
  <Application>Microsoft Office PowerPoint</Application>
  <PresentationFormat>Widescreen</PresentationFormat>
  <Paragraphs>127</Paragraphs>
  <Slides>22</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 Unicode MS</vt:lpstr>
      <vt:lpstr>Arial</vt:lpstr>
      <vt:lpstr>Calibri</vt:lpstr>
      <vt:lpstr>Calibri Light</vt:lpstr>
      <vt:lpstr>Corbel</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Murray</dc:creator>
  <cp:lastModifiedBy>Mayhorn, Darion T</cp:lastModifiedBy>
  <cp:revision>93</cp:revision>
  <dcterms:created xsi:type="dcterms:W3CDTF">2016-03-23T18:33:22Z</dcterms:created>
  <dcterms:modified xsi:type="dcterms:W3CDTF">2017-04-26T17:11:49Z</dcterms:modified>
</cp:coreProperties>
</file>